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8"/>
  </p:notesMasterIdLst>
  <p:sldIdLst>
    <p:sldId id="256" r:id="rId2"/>
    <p:sldId id="258" r:id="rId3"/>
    <p:sldId id="273" r:id="rId4"/>
    <p:sldId id="285" r:id="rId5"/>
    <p:sldId id="274" r:id="rId6"/>
    <p:sldId id="275" r:id="rId7"/>
    <p:sldId id="276" r:id="rId8"/>
    <p:sldId id="278" r:id="rId9"/>
    <p:sldId id="279" r:id="rId10"/>
    <p:sldId id="288" r:id="rId11"/>
    <p:sldId id="291" r:id="rId12"/>
    <p:sldId id="280" r:id="rId13"/>
    <p:sldId id="287" r:id="rId14"/>
    <p:sldId id="292" r:id="rId15"/>
    <p:sldId id="281" r:id="rId16"/>
    <p:sldId id="290" r:id="rId17"/>
    <p:sldId id="293" r:id="rId18"/>
    <p:sldId id="286" r:id="rId19"/>
    <p:sldId id="294" r:id="rId20"/>
    <p:sldId id="295" r:id="rId21"/>
    <p:sldId id="296" r:id="rId22"/>
    <p:sldId id="283" r:id="rId23"/>
    <p:sldId id="282" r:id="rId24"/>
    <p:sldId id="277" r:id="rId25"/>
    <p:sldId id="284" r:id="rId26"/>
    <p:sldId id="289"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F482"/>
    <a:srgbClr val="5AF0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37" autoAdjust="0"/>
  </p:normalViewPr>
  <p:slideViewPr>
    <p:cSldViewPr snapToGrid="0">
      <p:cViewPr varScale="1">
        <p:scale>
          <a:sx n="77" d="100"/>
          <a:sy n="77" d="100"/>
        </p:scale>
        <p:origin x="47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gif>
</file>

<file path=ppt/media/image3.gif>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001"/>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D40202-A35E-416D-B6BA-4FEF5423E180}" type="datetimeFigureOut">
              <a:rPr lang="en-001" smtClean="0"/>
              <a:t>27/04/2024</a:t>
            </a:fld>
            <a:endParaRPr lang="en-001"/>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001"/>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001"/>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001"/>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1C1BBF-34AC-4E5B-81EC-685B7DA41C31}" type="slidenum">
              <a:rPr lang="en-001" smtClean="0"/>
              <a:t>‹#›</a:t>
            </a:fld>
            <a:endParaRPr lang="en-001"/>
          </a:p>
        </p:txBody>
      </p:sp>
    </p:spTree>
    <p:extLst>
      <p:ext uri="{BB962C8B-B14F-4D97-AF65-F5344CB8AC3E}">
        <p14:creationId xmlns:p14="http://schemas.microsoft.com/office/powerpoint/2010/main" val="2440187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A2D288-E94D-4429-B987-86933DBBFE3B}" type="datetime1">
              <a:rPr lang="en-US" smtClean="0"/>
              <a:t>4/27/2024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696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2386A-315D-415D-B7B5-7EB587CD8730}" type="datetime1">
              <a:rPr lang="en-US" smtClean="0"/>
              <a:t>4/27/2024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377144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CAEF24-CAC3-41A7-A0AB-4A2B7398BBA1}" type="datetime1">
              <a:rPr lang="en-US" smtClean="0"/>
              <a:t>4/27/2024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398587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D6498E-C529-4466-829A-81670B26D783}" type="datetime1">
              <a:rPr lang="en-US" smtClean="0"/>
              <a:t>4/27/2024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3910776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D2A1EA-F6C9-434B-BC85-0DA4A63D3004}" type="datetime1">
              <a:rPr lang="en-US" smtClean="0"/>
              <a:t>4/27/2024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7516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9C61D7-FB2F-460F-8DF1-A228151A3D16}" type="datetime1">
              <a:rPr lang="en-US" smtClean="0"/>
              <a:t>4/27/2024</a:t>
            </a:fld>
            <a:endParaRPr lang="en-US"/>
          </a:p>
        </p:txBody>
      </p:sp>
      <p:sp>
        <p:nvSpPr>
          <p:cNvPr id="6" name="Footer Placeholder 5"/>
          <p:cNvSpPr>
            <a:spLocks noGrp="1"/>
          </p:cNvSpPr>
          <p:nvPr>
            <p:ph type="ftr" sz="quarter" idx="11"/>
          </p:nvPr>
        </p:nvSpPr>
        <p:spPr/>
        <p:txBody>
          <a:body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2103483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AA1B2B-E074-472E-A5B5-7C0E960A080D}" type="datetime1">
              <a:rPr lang="en-US" smtClean="0"/>
              <a:t>4/27/2024</a:t>
            </a:fld>
            <a:endParaRPr lang="en-US"/>
          </a:p>
        </p:txBody>
      </p:sp>
      <p:sp>
        <p:nvSpPr>
          <p:cNvPr id="8" name="Footer Placeholder 7"/>
          <p:cNvSpPr>
            <a:spLocks noGrp="1"/>
          </p:cNvSpPr>
          <p:nvPr>
            <p:ph type="ftr" sz="quarter" idx="11"/>
          </p:nvPr>
        </p:nvSpPr>
        <p:spPr/>
        <p:txBody>
          <a:bodyPr/>
          <a:lstStyle/>
          <a:p>
            <a:r>
              <a:rPr lang="en-US"/>
              <a:t>Integrative Trajectory Forecasting for Autonomous Vehicles in Mixed Traffic Environments</a:t>
            </a:r>
          </a:p>
        </p:txBody>
      </p:sp>
      <p:sp>
        <p:nvSpPr>
          <p:cNvPr id="9" name="Slide Number Placeholder 8"/>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3358465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12039C-26F3-42F1-A987-BE95F65CFFAE}" type="datetime1">
              <a:rPr lang="en-US" smtClean="0"/>
              <a:t>4/27/2024</a:t>
            </a:fld>
            <a:endParaRPr lang="en-US"/>
          </a:p>
        </p:txBody>
      </p:sp>
      <p:sp>
        <p:nvSpPr>
          <p:cNvPr id="4" name="Footer Placeholder 3"/>
          <p:cNvSpPr>
            <a:spLocks noGrp="1"/>
          </p:cNvSpPr>
          <p:nvPr>
            <p:ph type="ftr" sz="quarter" idx="11"/>
          </p:nvPr>
        </p:nvSpPr>
        <p:spPr/>
        <p:txBody>
          <a:bodyPr/>
          <a:lstStyle/>
          <a:p>
            <a:r>
              <a:rPr lang="en-US"/>
              <a:t>Integrative Trajectory Forecasting for Autonomous Vehicles in Mixed Traffic Environments</a:t>
            </a:r>
          </a:p>
        </p:txBody>
      </p:sp>
      <p:sp>
        <p:nvSpPr>
          <p:cNvPr id="5" name="Slide Number Placeholder 4"/>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104475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73BCC1D-B827-42E4-ADC5-90AB073CF5A4}" type="datetime1">
              <a:rPr lang="en-US" smtClean="0"/>
              <a:t>4/27/2024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Integrative Trajectory Forecasting for Autonomous Vehicles in Mixed Traffic Environments</a:t>
            </a:r>
          </a:p>
        </p:txBody>
      </p:sp>
      <p:sp>
        <p:nvSpPr>
          <p:cNvPr id="9" name="Slide Number Placeholder 8"/>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2981544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191C0C0-A637-4455-BC5F-2CA17FBE0539}" type="datetime1">
              <a:rPr lang="en-US" smtClean="0"/>
              <a:t>4/27/2024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C868833-F837-46FB-9C77-09C205A3C98D}" type="slidenum">
              <a:rPr lang="en-US" smtClean="0"/>
              <a:t>‹#›</a:t>
            </a:fld>
            <a:endParaRPr lang="en-US"/>
          </a:p>
        </p:txBody>
      </p:sp>
    </p:spTree>
    <p:extLst>
      <p:ext uri="{BB962C8B-B14F-4D97-AF65-F5344CB8AC3E}">
        <p14:creationId xmlns:p14="http://schemas.microsoft.com/office/powerpoint/2010/main" val="3723665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5F7F25-8714-4291-A681-1D4D212B34C0}" type="datetime1">
              <a:rPr lang="en-US" smtClean="0"/>
              <a:t>4/27/2024</a:t>
            </a:fld>
            <a:endParaRPr lang="en-US"/>
          </a:p>
        </p:txBody>
      </p:sp>
      <p:sp>
        <p:nvSpPr>
          <p:cNvPr id="6" name="Footer Placeholder 5"/>
          <p:cNvSpPr>
            <a:spLocks noGrp="1"/>
          </p:cNvSpPr>
          <p:nvPr>
            <p:ph type="ftr" sz="quarter" idx="11"/>
          </p:nvPr>
        </p:nvSpPr>
        <p:spPr/>
        <p:txBody>
          <a:body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8148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E3D3311-8B18-49C1-AFC2-AC1214C5BA08}" type="datetime1">
              <a:rPr lang="en-US" smtClean="0"/>
              <a:t>4/27/2024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Integrative Trajectory Forecasting for Autonomous Vehicles in Mixed Traffic Environments</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C868833-F837-46FB-9C77-09C205A3C98D}"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68521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apolloscape.auto/trajectory.html" TargetMode="External"/><Relationship Id="rId2" Type="http://schemas.openxmlformats.org/officeDocument/2006/relationships/hyperlink" Target="https://c8.alamy.com/comp/2GDM3KX/isometric-city-crossroad-with-cars-road-intersection-traffic-jam-urban-downtown-street-with-transport-and-people-vector-illustration-public-and-private-transport-in-residential-area-2GDM3KX.jpg" TargetMode="External"/><Relationship Id="rId1" Type="http://schemas.openxmlformats.org/officeDocument/2006/relationships/slideLayout" Target="../slideLayouts/slideLayout7.xml"/><Relationship Id="rId4" Type="http://schemas.openxmlformats.org/officeDocument/2006/relationships/hyperlink" Target="https://gamma.umd.edu/researchdirections/autonomousdriving/trafdata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4;p13">
            <a:extLst>
              <a:ext uri="{FF2B5EF4-FFF2-40B4-BE49-F238E27FC236}">
                <a16:creationId xmlns:a16="http://schemas.microsoft.com/office/drawing/2014/main" id="{306413FA-2DBC-4104-8ADC-F6AB4F39DD4C}"/>
              </a:ext>
            </a:extLst>
          </p:cNvPr>
          <p:cNvSpPr txBox="1">
            <a:spLocks noGrp="1"/>
          </p:cNvSpPr>
          <p:nvPr>
            <p:ph type="ctrTitle"/>
          </p:nvPr>
        </p:nvSpPr>
        <p:spPr>
          <a:xfrm>
            <a:off x="916644" y="2318200"/>
            <a:ext cx="10928032" cy="1554553"/>
          </a:xfrm>
          <a:prstGeom prst="rect">
            <a:avLst/>
          </a:prstGeom>
        </p:spPr>
        <p:txBody>
          <a:bodyPr spcFirstLastPara="1" wrap="square" lIns="91425" tIns="91425" rIns="91425" bIns="91425" anchor="b" anchorCtr="0">
            <a:noAutofit/>
          </a:bodyPr>
          <a:lstStyle/>
          <a:p>
            <a:pPr algn="l"/>
            <a:r>
              <a:rPr lang="en-US" sz="2800" b="1" dirty="0">
                <a:latin typeface="Times New Roman" panose="02020603050405020304" pitchFamily="18" charset="0"/>
                <a:cs typeface="Times New Roman" panose="02020603050405020304" pitchFamily="18" charset="0"/>
              </a:rPr>
              <a:t>Tentative Title:</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Integrative Trajectory Forecasting for Autonomous Vehicles in Mixed Traffic Environments</a:t>
            </a:r>
            <a:endParaRPr sz="2800" dirty="0">
              <a:latin typeface="Times New Roman" panose="02020603050405020304" pitchFamily="18" charset="0"/>
              <a:cs typeface="Times New Roman" panose="02020603050405020304" pitchFamily="18" charset="0"/>
            </a:endParaRPr>
          </a:p>
        </p:txBody>
      </p:sp>
      <p:sp>
        <p:nvSpPr>
          <p:cNvPr id="5" name="Google Shape;56;p13">
            <a:extLst>
              <a:ext uri="{FF2B5EF4-FFF2-40B4-BE49-F238E27FC236}">
                <a16:creationId xmlns:a16="http://schemas.microsoft.com/office/drawing/2014/main" id="{ECB6CC9E-C4BF-49C0-9471-99CB5A1884EF}"/>
              </a:ext>
            </a:extLst>
          </p:cNvPr>
          <p:cNvSpPr txBox="1"/>
          <p:nvPr/>
        </p:nvSpPr>
        <p:spPr>
          <a:xfrm>
            <a:off x="992059" y="4605788"/>
            <a:ext cx="5730166" cy="1458831"/>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GB" sz="1800" b="1" dirty="0">
                <a:solidFill>
                  <a:schemeClr val="dk1"/>
                </a:solidFill>
                <a:latin typeface="Times New Roman" panose="02020603050405020304" pitchFamily="18" charset="0"/>
                <a:ea typeface="Georgia"/>
                <a:cs typeface="Times New Roman" panose="02020603050405020304" pitchFamily="18" charset="0"/>
                <a:sym typeface="Georgia"/>
              </a:rPr>
              <a:t>Supervised By:                                                                               </a:t>
            </a:r>
            <a:endParaRPr sz="1800" b="1" dirty="0">
              <a:solidFill>
                <a:schemeClr val="dk1"/>
              </a:solidFill>
              <a:latin typeface="Times New Roman" panose="02020603050405020304" pitchFamily="18" charset="0"/>
              <a:ea typeface="Georgia"/>
              <a:cs typeface="Times New Roman" panose="02020603050405020304" pitchFamily="18" charset="0"/>
              <a:sym typeface="Georgia"/>
            </a:endParaRPr>
          </a:p>
          <a:p>
            <a:pPr marL="0" lvl="0" indent="0" algn="just" rtl="0">
              <a:lnSpc>
                <a:spcPct val="115000"/>
              </a:lnSpc>
              <a:spcBef>
                <a:spcPts val="0"/>
              </a:spcBef>
              <a:spcAft>
                <a:spcPts val="0"/>
              </a:spcAft>
              <a:buClr>
                <a:schemeClr val="dk1"/>
              </a:buClr>
              <a:buSzPts val="1100"/>
              <a:buFont typeface="Arial"/>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Md </a:t>
            </a:r>
            <a:r>
              <a:rPr lang="en-GB" dirty="0" err="1">
                <a:solidFill>
                  <a:schemeClr val="dk1"/>
                </a:solidFill>
                <a:latin typeface="Times New Roman" panose="02020603050405020304" pitchFamily="18" charset="0"/>
                <a:ea typeface="Georgia"/>
                <a:cs typeface="Times New Roman" panose="02020603050405020304" pitchFamily="18" charset="0"/>
                <a:sym typeface="Georgia"/>
              </a:rPr>
              <a:t>Rakibul</a:t>
            </a:r>
            <a:r>
              <a:rPr lang="en-GB" dirty="0">
                <a:solidFill>
                  <a:schemeClr val="dk1"/>
                </a:solidFill>
                <a:latin typeface="Times New Roman" panose="02020603050405020304" pitchFamily="18" charset="0"/>
                <a:ea typeface="Georgia"/>
                <a:cs typeface="Times New Roman" panose="02020603050405020304" pitchFamily="18" charset="0"/>
                <a:sym typeface="Georgia"/>
              </a:rPr>
              <a:t> Haque</a:t>
            </a:r>
          </a:p>
          <a:p>
            <a:pPr marL="0" lvl="0" indent="0" algn="just" rtl="0">
              <a:lnSpc>
                <a:spcPct val="115000"/>
              </a:lnSpc>
              <a:spcBef>
                <a:spcPts val="0"/>
              </a:spcBef>
              <a:spcAft>
                <a:spcPts val="0"/>
              </a:spcAft>
              <a:buClr>
                <a:schemeClr val="dk1"/>
              </a:buClr>
              <a:buSzPts val="1100"/>
              <a:buFont typeface="Arial"/>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Lecturer,                                                                                                                                </a:t>
            </a:r>
            <a:endParaRPr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lvl="0" indent="0" algn="just" rtl="0">
              <a:lnSpc>
                <a:spcPct val="115000"/>
              </a:lnSpc>
              <a:spcBef>
                <a:spcPts val="0"/>
              </a:spcBef>
              <a:spcAft>
                <a:spcPts val="0"/>
              </a:spcAft>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Dept. of Computer Science &amp; Engineering, RUET.</a:t>
            </a:r>
            <a:endParaRPr dirty="0">
              <a:solidFill>
                <a:schemeClr val="dk1"/>
              </a:solidFill>
              <a:latin typeface="Times New Roman" panose="02020603050405020304" pitchFamily="18" charset="0"/>
              <a:ea typeface="Georgia"/>
              <a:cs typeface="Times New Roman" panose="02020603050405020304" pitchFamily="18" charset="0"/>
              <a:sym typeface="Georgia"/>
            </a:endParaRPr>
          </a:p>
        </p:txBody>
      </p:sp>
      <p:sp>
        <p:nvSpPr>
          <p:cNvPr id="6" name="Google Shape;58;p13">
            <a:extLst>
              <a:ext uri="{FF2B5EF4-FFF2-40B4-BE49-F238E27FC236}">
                <a16:creationId xmlns:a16="http://schemas.microsoft.com/office/drawing/2014/main" id="{A9698E3F-E230-4589-B311-BC1F5F490B86}"/>
              </a:ext>
            </a:extLst>
          </p:cNvPr>
          <p:cNvSpPr txBox="1"/>
          <p:nvPr/>
        </p:nvSpPr>
        <p:spPr>
          <a:xfrm>
            <a:off x="7729977" y="4605788"/>
            <a:ext cx="3763085" cy="145883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800" b="1" dirty="0">
                <a:solidFill>
                  <a:schemeClr val="dk1"/>
                </a:solidFill>
                <a:latin typeface="Times New Roman" panose="02020603050405020304" pitchFamily="18" charset="0"/>
                <a:ea typeface="Georgia"/>
                <a:cs typeface="Times New Roman" panose="02020603050405020304" pitchFamily="18" charset="0"/>
                <a:sym typeface="Georgia"/>
              </a:rPr>
              <a:t>Presented By:</a:t>
            </a:r>
          </a:p>
          <a:p>
            <a:pPr marL="0" lvl="0" indent="0" algn="l" rtl="0">
              <a:lnSpc>
                <a:spcPct val="115000"/>
              </a:lnSpc>
              <a:spcBef>
                <a:spcPts val="0"/>
              </a:spcBef>
              <a:spcAft>
                <a:spcPts val="0"/>
              </a:spcAft>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Md. Nazmul Hossain                                                                                                                                                                                                                         ID :</a:t>
            </a:r>
            <a:r>
              <a:rPr lang="en-GB" dirty="0">
                <a:solidFill>
                  <a:schemeClr val="dk1"/>
                </a:solidFill>
                <a:latin typeface="Times New Roman" panose="02020603050405020304" pitchFamily="18" charset="0"/>
                <a:ea typeface="Times New Roman"/>
                <a:cs typeface="Times New Roman" panose="02020603050405020304" pitchFamily="18" charset="0"/>
                <a:sym typeface="Times New Roman"/>
              </a:rPr>
              <a:t> </a:t>
            </a:r>
            <a:r>
              <a:rPr lang="en-US" dirty="0">
                <a:solidFill>
                  <a:schemeClr val="dk1"/>
                </a:solidFill>
                <a:latin typeface="Times New Roman" panose="02020603050405020304" pitchFamily="18" charset="0"/>
                <a:ea typeface="Times New Roman"/>
                <a:cs typeface="Times New Roman" panose="02020603050405020304" pitchFamily="18" charset="0"/>
                <a:sym typeface="Times New Roman"/>
              </a:rPr>
              <a:t>1803170</a:t>
            </a:r>
            <a:endParaRPr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lvl="0" indent="0" algn="l" rtl="0">
              <a:lnSpc>
                <a:spcPct val="115000"/>
              </a:lnSpc>
              <a:spcBef>
                <a:spcPts val="0"/>
              </a:spcBef>
              <a:spcAft>
                <a:spcPts val="0"/>
              </a:spcAft>
              <a:buNone/>
            </a:pPr>
            <a:endParaRPr dirty="0">
              <a:solidFill>
                <a:schemeClr val="dk1"/>
              </a:solidFill>
              <a:latin typeface="Times New Roman"/>
              <a:ea typeface="Times New Roman"/>
              <a:cs typeface="Times New Roman"/>
              <a:sym typeface="Times New Roman"/>
            </a:endParaRPr>
          </a:p>
        </p:txBody>
      </p:sp>
      <p:pic>
        <p:nvPicPr>
          <p:cNvPr id="10" name="Picture 9" descr="A logo with text and symbols&#10;&#10;Description automatically generated">
            <a:extLst>
              <a:ext uri="{FF2B5EF4-FFF2-40B4-BE49-F238E27FC236}">
                <a16:creationId xmlns:a16="http://schemas.microsoft.com/office/drawing/2014/main" id="{594399B6-B669-E7D7-C688-E100581F7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059" y="535698"/>
            <a:ext cx="1171512" cy="1266316"/>
          </a:xfrm>
          <a:prstGeom prst="rect">
            <a:avLst/>
          </a:prstGeom>
        </p:spPr>
      </p:pic>
      <p:sp>
        <p:nvSpPr>
          <p:cNvPr id="11" name="Date Placeholder 10">
            <a:extLst>
              <a:ext uri="{FF2B5EF4-FFF2-40B4-BE49-F238E27FC236}">
                <a16:creationId xmlns:a16="http://schemas.microsoft.com/office/drawing/2014/main" id="{0664F508-73E5-3C08-DFFC-3E031AC4DFA6}"/>
              </a:ext>
            </a:extLst>
          </p:cNvPr>
          <p:cNvSpPr>
            <a:spLocks noGrp="1"/>
          </p:cNvSpPr>
          <p:nvPr>
            <p:ph type="dt" sz="half" idx="10"/>
          </p:nvPr>
        </p:nvSpPr>
        <p:spPr/>
        <p:txBody>
          <a:bodyPr/>
          <a:lstStyle/>
          <a:p>
            <a:r>
              <a:rPr lang="en-US" sz="1600" dirty="0"/>
              <a:t>1/21/2024</a:t>
            </a:r>
          </a:p>
        </p:txBody>
      </p:sp>
      <p:sp>
        <p:nvSpPr>
          <p:cNvPr id="12" name="Footer Placeholder 11">
            <a:extLst>
              <a:ext uri="{FF2B5EF4-FFF2-40B4-BE49-F238E27FC236}">
                <a16:creationId xmlns:a16="http://schemas.microsoft.com/office/drawing/2014/main" id="{844EB8F9-6F61-CA01-C5E0-2501AA2BDA88}"/>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3" name="Slide Number Placeholder 12">
            <a:extLst>
              <a:ext uri="{FF2B5EF4-FFF2-40B4-BE49-F238E27FC236}">
                <a16:creationId xmlns:a16="http://schemas.microsoft.com/office/drawing/2014/main" id="{FC554826-14A9-6103-5E43-D5655B0CA671}"/>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a:t>
            </a:fld>
            <a:endParaRPr lang="en-US" sz="1800" dirty="0"/>
          </a:p>
        </p:txBody>
      </p:sp>
      <p:sp>
        <p:nvSpPr>
          <p:cNvPr id="2" name="Google Shape;54;p13">
            <a:extLst>
              <a:ext uri="{FF2B5EF4-FFF2-40B4-BE49-F238E27FC236}">
                <a16:creationId xmlns:a16="http://schemas.microsoft.com/office/drawing/2014/main" id="{BA82DF37-CF4E-BE9D-BFED-F5C2DE632DCA}"/>
              </a:ext>
            </a:extLst>
          </p:cNvPr>
          <p:cNvSpPr txBox="1">
            <a:spLocks/>
          </p:cNvSpPr>
          <p:nvPr/>
        </p:nvSpPr>
        <p:spPr>
          <a:xfrm>
            <a:off x="2352942" y="337792"/>
            <a:ext cx="6972168" cy="1554553"/>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Department of</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Computer Science &amp; Engineering</a:t>
            </a:r>
          </a:p>
        </p:txBody>
      </p:sp>
    </p:spTree>
    <p:extLst>
      <p:ext uri="{BB962C8B-B14F-4D97-AF65-F5344CB8AC3E}">
        <p14:creationId xmlns:p14="http://schemas.microsoft.com/office/powerpoint/2010/main" val="1333082017"/>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BBACC40-CD29-EB4A-6201-516173DF00F4}"/>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a:t>
            </a:r>
          </a:p>
        </p:txBody>
      </p:sp>
      <p:sp>
        <p:nvSpPr>
          <p:cNvPr id="21" name="Date Placeholder 10">
            <a:extLst>
              <a:ext uri="{FF2B5EF4-FFF2-40B4-BE49-F238E27FC236}">
                <a16:creationId xmlns:a16="http://schemas.microsoft.com/office/drawing/2014/main" id="{DFB705BD-579F-4565-6911-0D5F336D9F3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22" name="Footer Placeholder 11">
            <a:extLst>
              <a:ext uri="{FF2B5EF4-FFF2-40B4-BE49-F238E27FC236}">
                <a16:creationId xmlns:a16="http://schemas.microsoft.com/office/drawing/2014/main" id="{18A8418C-0818-826B-8830-A7ED5922F4E5}"/>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3" name="Slide Number Placeholder 12">
            <a:extLst>
              <a:ext uri="{FF2B5EF4-FFF2-40B4-BE49-F238E27FC236}">
                <a16:creationId xmlns:a16="http://schemas.microsoft.com/office/drawing/2014/main" id="{E3FBC835-E85A-8ED4-AAB1-33A414780D8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10</a:t>
            </a:fld>
            <a:endParaRPr lang="en-US" sz="1800" dirty="0"/>
          </a:p>
        </p:txBody>
      </p:sp>
      <p:pic>
        <p:nvPicPr>
          <p:cNvPr id="3" name="Picture 2" descr="A diagram of a data flow&#10;&#10;Description automatically generated">
            <a:extLst>
              <a:ext uri="{FF2B5EF4-FFF2-40B4-BE49-F238E27FC236}">
                <a16:creationId xmlns:a16="http://schemas.microsoft.com/office/drawing/2014/main" id="{D6774F08-F52A-9D40-AE75-C08CEA4D7F9A}"/>
              </a:ext>
            </a:extLst>
          </p:cNvPr>
          <p:cNvPicPr>
            <a:picLocks noChangeAspect="1"/>
          </p:cNvPicPr>
          <p:nvPr/>
        </p:nvPicPr>
        <p:blipFill rotWithShape="1">
          <a:blip r:embed="rId2">
            <a:extLst>
              <a:ext uri="{28A0092B-C50C-407E-A947-70E740481C1C}">
                <a14:useLocalDpi xmlns:a14="http://schemas.microsoft.com/office/drawing/2010/main" val="0"/>
              </a:ext>
            </a:extLst>
          </a:blip>
          <a:srcRect l="5446" t="7328" r="9177" b="7328"/>
          <a:stretch/>
        </p:blipFill>
        <p:spPr>
          <a:xfrm>
            <a:off x="891435" y="937224"/>
            <a:ext cx="10409129" cy="4983552"/>
          </a:xfrm>
          <a:prstGeom prst="rect">
            <a:avLst/>
          </a:prstGeom>
        </p:spPr>
      </p:pic>
    </p:spTree>
    <p:extLst>
      <p:ext uri="{BB962C8B-B14F-4D97-AF65-F5344CB8AC3E}">
        <p14:creationId xmlns:p14="http://schemas.microsoft.com/office/powerpoint/2010/main" val="72906947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AF1DA0-193E-01E6-97E2-A83577E1116D}"/>
              </a:ext>
            </a:extLst>
          </p:cNvPr>
          <p:cNvSpPr/>
          <p:nvPr/>
        </p:nvSpPr>
        <p:spPr>
          <a:xfrm>
            <a:off x="-13063" y="-13063"/>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27" name="Date Placeholder 10">
            <a:extLst>
              <a:ext uri="{FF2B5EF4-FFF2-40B4-BE49-F238E27FC236}">
                <a16:creationId xmlns:a16="http://schemas.microsoft.com/office/drawing/2014/main" id="{4678C8EC-A18A-CF15-13BE-7A94175DEBAC}"/>
              </a:ext>
            </a:extLst>
          </p:cNvPr>
          <p:cNvSpPr>
            <a:spLocks noGrp="1"/>
          </p:cNvSpPr>
          <p:nvPr>
            <p:ph type="dt" sz="half" idx="10"/>
          </p:nvPr>
        </p:nvSpPr>
        <p:spPr>
          <a:xfrm>
            <a:off x="1084217" y="6446722"/>
            <a:ext cx="2472271" cy="365125"/>
          </a:xfrm>
        </p:spPr>
        <p:txBody>
          <a:bodyPr/>
          <a:lstStyle/>
          <a:p>
            <a:fld id="{96927CAF-50AC-42EA-9CA7-DBB2E7892972}" type="datetime1">
              <a:rPr lang="en-US" sz="1600" smtClean="0"/>
              <a:t>4/27/2024</a:t>
            </a:fld>
            <a:endParaRPr lang="en-US" sz="1600" dirty="0"/>
          </a:p>
        </p:txBody>
      </p:sp>
      <p:sp>
        <p:nvSpPr>
          <p:cNvPr id="28" name="Footer Placeholder 11">
            <a:extLst>
              <a:ext uri="{FF2B5EF4-FFF2-40B4-BE49-F238E27FC236}">
                <a16:creationId xmlns:a16="http://schemas.microsoft.com/office/drawing/2014/main" id="{59565876-D328-E977-0256-E2C9985C6C85}"/>
              </a:ext>
            </a:extLst>
          </p:cNvPr>
          <p:cNvSpPr>
            <a:spLocks noGrp="1"/>
          </p:cNvSpPr>
          <p:nvPr>
            <p:ph type="ftr" sz="quarter" idx="11"/>
          </p:nvPr>
        </p:nvSpPr>
        <p:spPr>
          <a:xfrm>
            <a:off x="3079760" y="6446722"/>
            <a:ext cx="6118412" cy="365125"/>
          </a:xfrm>
        </p:spPr>
        <p:txBody>
          <a:bodyPr/>
          <a:lstStyle/>
          <a:p>
            <a:r>
              <a:rPr lang="en-US" sz="1400" dirty="0"/>
              <a:t>Integrative Trajectory Forecasting for Autonomous Vehicles in Mixed Traffic Environments</a:t>
            </a:r>
          </a:p>
        </p:txBody>
      </p:sp>
      <p:sp>
        <p:nvSpPr>
          <p:cNvPr id="29" name="Slide Number Placeholder 12">
            <a:extLst>
              <a:ext uri="{FF2B5EF4-FFF2-40B4-BE49-F238E27FC236}">
                <a16:creationId xmlns:a16="http://schemas.microsoft.com/office/drawing/2014/main" id="{142C1236-8801-CE27-7AF3-3624357CE30F}"/>
              </a:ext>
            </a:extLst>
          </p:cNvPr>
          <p:cNvSpPr>
            <a:spLocks noGrp="1"/>
          </p:cNvSpPr>
          <p:nvPr>
            <p:ph type="sldNum" sz="quarter" idx="12"/>
          </p:nvPr>
        </p:nvSpPr>
        <p:spPr>
          <a:xfrm>
            <a:off x="9887395" y="6419828"/>
            <a:ext cx="1312025" cy="365125"/>
          </a:xfrm>
        </p:spPr>
        <p:txBody>
          <a:bodyPr/>
          <a:lstStyle/>
          <a:p>
            <a:fld id="{DC868833-F837-46FB-9C77-09C205A3C98D}" type="slidenum">
              <a:rPr lang="en-US" sz="1800" smtClean="0"/>
              <a:t>11</a:t>
            </a:fld>
            <a:endParaRPr lang="en-US" sz="1800" dirty="0"/>
          </a:p>
        </p:txBody>
      </p:sp>
      <p:pic>
        <p:nvPicPr>
          <p:cNvPr id="3" name="Picture 2" descr="A diagram of a software process&#10;&#10;Description automatically generated">
            <a:extLst>
              <a:ext uri="{FF2B5EF4-FFF2-40B4-BE49-F238E27FC236}">
                <a16:creationId xmlns:a16="http://schemas.microsoft.com/office/drawing/2014/main" id="{063CCE98-A4C2-6F45-E06A-F7CFFCB795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8279" y="971550"/>
            <a:ext cx="8855902" cy="4914900"/>
          </a:xfrm>
          <a:prstGeom prst="rect">
            <a:avLst/>
          </a:prstGeom>
        </p:spPr>
      </p:pic>
    </p:spTree>
    <p:extLst>
      <p:ext uri="{BB962C8B-B14F-4D97-AF65-F5344CB8AC3E}">
        <p14:creationId xmlns:p14="http://schemas.microsoft.com/office/powerpoint/2010/main" val="2971146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C969197-020A-6C62-3EB5-38C49E0517F4}"/>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10" name="TextBox 9">
            <a:extLst>
              <a:ext uri="{FF2B5EF4-FFF2-40B4-BE49-F238E27FC236}">
                <a16:creationId xmlns:a16="http://schemas.microsoft.com/office/drawing/2014/main" id="{F0B06F2B-8949-E630-2021-242727FD7E03}"/>
              </a:ext>
            </a:extLst>
          </p:cNvPr>
          <p:cNvSpPr txBox="1"/>
          <p:nvPr/>
        </p:nvSpPr>
        <p:spPr>
          <a:xfrm>
            <a:off x="1652451" y="5475755"/>
            <a:ext cx="8887098" cy="338554"/>
          </a:xfrm>
          <a:prstGeom prst="rect">
            <a:avLst/>
          </a:prstGeom>
          <a:noFill/>
        </p:spPr>
        <p:txBody>
          <a:bodyPr wrap="square" rtlCol="0">
            <a:spAutoFit/>
          </a:bodyPr>
          <a:lstStyle/>
          <a:p>
            <a:pPr algn="ctr"/>
            <a:r>
              <a:rPr lang="en-US" sz="1600" dirty="0"/>
              <a:t>Fig – 3: (a) S</a:t>
            </a:r>
            <a:endParaRPr lang="en-001" sz="1600" dirty="0"/>
          </a:p>
        </p:txBody>
      </p:sp>
      <p:sp>
        <p:nvSpPr>
          <p:cNvPr id="8" name="Date Placeholder 10">
            <a:extLst>
              <a:ext uri="{FF2B5EF4-FFF2-40B4-BE49-F238E27FC236}">
                <a16:creationId xmlns:a16="http://schemas.microsoft.com/office/drawing/2014/main" id="{A1EBCF79-3994-FE8E-9B57-17C35CDFB308}"/>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4/27/2024</a:t>
            </a:fld>
            <a:endParaRPr lang="en-US" sz="1600" dirty="0"/>
          </a:p>
        </p:txBody>
      </p:sp>
      <p:sp>
        <p:nvSpPr>
          <p:cNvPr id="11" name="Footer Placeholder 11">
            <a:extLst>
              <a:ext uri="{FF2B5EF4-FFF2-40B4-BE49-F238E27FC236}">
                <a16:creationId xmlns:a16="http://schemas.microsoft.com/office/drawing/2014/main" id="{FA540894-7BC6-618B-E3E6-3979A88C38B2}"/>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D9204185-799B-13EA-DA23-B4AF0E6E4865}"/>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12</a:t>
            </a:fld>
            <a:endParaRPr lang="en-US" sz="1800" dirty="0"/>
          </a:p>
        </p:txBody>
      </p:sp>
      <p:pic>
        <p:nvPicPr>
          <p:cNvPr id="3" name="Picture 2" descr="A diagram of a computer flow&#10;&#10;Description automatically generated">
            <a:extLst>
              <a:ext uri="{FF2B5EF4-FFF2-40B4-BE49-F238E27FC236}">
                <a16:creationId xmlns:a16="http://schemas.microsoft.com/office/drawing/2014/main" id="{EAA3A562-677F-5471-1B69-649D35170E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4224" y="1381886"/>
            <a:ext cx="10523551" cy="3859598"/>
          </a:xfrm>
          <a:prstGeom prst="rect">
            <a:avLst/>
          </a:prstGeom>
        </p:spPr>
      </p:pic>
    </p:spTree>
    <p:extLst>
      <p:ext uri="{BB962C8B-B14F-4D97-AF65-F5344CB8AC3E}">
        <p14:creationId xmlns:p14="http://schemas.microsoft.com/office/powerpoint/2010/main" val="289191144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B99EB0-9F2F-2094-AFF0-E00F583786C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9" name="Arrow: Right 8">
            <a:extLst>
              <a:ext uri="{FF2B5EF4-FFF2-40B4-BE49-F238E27FC236}">
                <a16:creationId xmlns:a16="http://schemas.microsoft.com/office/drawing/2014/main" id="{4A593DD8-1BC3-A029-9D89-458D8CE669AA}"/>
              </a:ext>
            </a:extLst>
          </p:cNvPr>
          <p:cNvSpPr/>
          <p:nvPr/>
        </p:nvSpPr>
        <p:spPr>
          <a:xfrm>
            <a:off x="484094" y="1005841"/>
            <a:ext cx="470647" cy="38996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dirty="0"/>
          </a:p>
        </p:txBody>
      </p:sp>
      <p:sp>
        <p:nvSpPr>
          <p:cNvPr id="10" name="TextBox 9">
            <a:extLst>
              <a:ext uri="{FF2B5EF4-FFF2-40B4-BE49-F238E27FC236}">
                <a16:creationId xmlns:a16="http://schemas.microsoft.com/office/drawing/2014/main" id="{1BBA7C13-1083-29FC-EE6C-A7E879CF9EF5}"/>
              </a:ext>
            </a:extLst>
          </p:cNvPr>
          <p:cNvSpPr txBox="1"/>
          <p:nvPr/>
        </p:nvSpPr>
        <p:spPr>
          <a:xfrm>
            <a:off x="1097280" y="908435"/>
            <a:ext cx="4868091" cy="584775"/>
          </a:xfrm>
          <a:prstGeom prst="rect">
            <a:avLst/>
          </a:prstGeom>
          <a:noFill/>
        </p:spPr>
        <p:txBody>
          <a:bodyPr wrap="square" rtlCol="0">
            <a:spAutoFit/>
          </a:bodyPr>
          <a:lstStyle/>
          <a:p>
            <a:r>
              <a:rPr lang="en-US" sz="3200" dirty="0"/>
              <a:t>Instance &amp; Category Layer</a:t>
            </a:r>
            <a:endParaRPr lang="en-001" sz="3200" dirty="0"/>
          </a:p>
        </p:txBody>
      </p:sp>
      <p:sp>
        <p:nvSpPr>
          <p:cNvPr id="8" name="Date Placeholder 10">
            <a:extLst>
              <a:ext uri="{FF2B5EF4-FFF2-40B4-BE49-F238E27FC236}">
                <a16:creationId xmlns:a16="http://schemas.microsoft.com/office/drawing/2014/main" id="{30869AFC-3D17-C1EB-C908-FE68634DA0DB}"/>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6" name="Footer Placeholder 11">
            <a:extLst>
              <a:ext uri="{FF2B5EF4-FFF2-40B4-BE49-F238E27FC236}">
                <a16:creationId xmlns:a16="http://schemas.microsoft.com/office/drawing/2014/main" id="{DD2D8682-A68B-F6B1-A859-0C78F963C1D7}"/>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4" name="Slide Number Placeholder 12">
            <a:extLst>
              <a:ext uri="{FF2B5EF4-FFF2-40B4-BE49-F238E27FC236}">
                <a16:creationId xmlns:a16="http://schemas.microsoft.com/office/drawing/2014/main" id="{C204FA30-A0CC-27A2-0BD8-0CF28BA1A3F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13</a:t>
            </a:fld>
            <a:endParaRPr lang="en-US" sz="1800" dirty="0"/>
          </a:p>
        </p:txBody>
      </p:sp>
    </p:spTree>
    <p:extLst>
      <p:ext uri="{BB962C8B-B14F-4D97-AF65-F5344CB8AC3E}">
        <p14:creationId xmlns:p14="http://schemas.microsoft.com/office/powerpoint/2010/main" val="121396917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FE6804A-6412-B4EF-82C0-C0EB61E7FA97}"/>
              </a:ext>
            </a:extLst>
          </p:cNvPr>
          <p:cNvSpPr/>
          <p:nvPr/>
        </p:nvSpPr>
        <p:spPr>
          <a:xfrm>
            <a:off x="-26126" y="-13063"/>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8" name="Arrow: Right 7">
            <a:extLst>
              <a:ext uri="{FF2B5EF4-FFF2-40B4-BE49-F238E27FC236}">
                <a16:creationId xmlns:a16="http://schemas.microsoft.com/office/drawing/2014/main" id="{64D2BAEF-EDC8-340C-5C31-F25C73836412}"/>
              </a:ext>
            </a:extLst>
          </p:cNvPr>
          <p:cNvSpPr/>
          <p:nvPr/>
        </p:nvSpPr>
        <p:spPr>
          <a:xfrm>
            <a:off x="457968" y="992778"/>
            <a:ext cx="470647" cy="38996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dirty="0"/>
          </a:p>
        </p:txBody>
      </p:sp>
      <p:sp>
        <p:nvSpPr>
          <p:cNvPr id="9" name="TextBox 8">
            <a:extLst>
              <a:ext uri="{FF2B5EF4-FFF2-40B4-BE49-F238E27FC236}">
                <a16:creationId xmlns:a16="http://schemas.microsoft.com/office/drawing/2014/main" id="{CF011368-56A3-3618-DC01-D2BAC3152B99}"/>
              </a:ext>
            </a:extLst>
          </p:cNvPr>
          <p:cNvSpPr txBox="1"/>
          <p:nvPr/>
        </p:nvSpPr>
        <p:spPr>
          <a:xfrm>
            <a:off x="1071154" y="895372"/>
            <a:ext cx="4868091" cy="584775"/>
          </a:xfrm>
          <a:prstGeom prst="rect">
            <a:avLst/>
          </a:prstGeom>
          <a:noFill/>
        </p:spPr>
        <p:txBody>
          <a:bodyPr wrap="square" rtlCol="0">
            <a:spAutoFit/>
          </a:bodyPr>
          <a:lstStyle/>
          <a:p>
            <a:r>
              <a:rPr lang="en-US" sz="3200" dirty="0"/>
              <a:t>Two Maps</a:t>
            </a:r>
            <a:endParaRPr lang="en-001" sz="3200" dirty="0"/>
          </a:p>
        </p:txBody>
      </p:sp>
      <p:sp>
        <p:nvSpPr>
          <p:cNvPr id="11" name="Rectangle: Rounded Corners 10">
            <a:extLst>
              <a:ext uri="{FF2B5EF4-FFF2-40B4-BE49-F238E27FC236}">
                <a16:creationId xmlns:a16="http://schemas.microsoft.com/office/drawing/2014/main" id="{28047B1C-04D7-36F7-FF88-CC3BD4906A91}"/>
              </a:ext>
            </a:extLst>
          </p:cNvPr>
          <p:cNvSpPr/>
          <p:nvPr/>
        </p:nvSpPr>
        <p:spPr>
          <a:xfrm>
            <a:off x="1045391" y="2415741"/>
            <a:ext cx="3300548" cy="2403565"/>
          </a:xfrm>
          <a:prstGeom prst="roundRect">
            <a:avLst/>
          </a:prstGeom>
          <a:noFill/>
          <a:ln w="28575">
            <a:solidFill>
              <a:schemeClr val="tx1">
                <a:lumMod val="95000"/>
                <a:lumOff val="5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9" name="Date Placeholder 10">
            <a:extLst>
              <a:ext uri="{FF2B5EF4-FFF2-40B4-BE49-F238E27FC236}">
                <a16:creationId xmlns:a16="http://schemas.microsoft.com/office/drawing/2014/main" id="{719D544F-0C78-50A0-5D00-4CC84B0294CF}"/>
              </a:ext>
            </a:extLst>
          </p:cNvPr>
          <p:cNvSpPr>
            <a:spLocks noGrp="1"/>
          </p:cNvSpPr>
          <p:nvPr>
            <p:ph type="dt" sz="half" idx="10"/>
          </p:nvPr>
        </p:nvSpPr>
        <p:spPr>
          <a:xfrm>
            <a:off x="1071154" y="6446722"/>
            <a:ext cx="2472271" cy="365125"/>
          </a:xfrm>
        </p:spPr>
        <p:txBody>
          <a:bodyPr/>
          <a:lstStyle/>
          <a:p>
            <a:fld id="{96927CAF-50AC-42EA-9CA7-DBB2E7892972}" type="datetime1">
              <a:rPr lang="en-US" sz="1600" smtClean="0"/>
              <a:t>4/27/2024</a:t>
            </a:fld>
            <a:endParaRPr lang="en-US" sz="1600" dirty="0"/>
          </a:p>
        </p:txBody>
      </p:sp>
      <p:sp>
        <p:nvSpPr>
          <p:cNvPr id="20" name="Footer Placeholder 11">
            <a:extLst>
              <a:ext uri="{FF2B5EF4-FFF2-40B4-BE49-F238E27FC236}">
                <a16:creationId xmlns:a16="http://schemas.microsoft.com/office/drawing/2014/main" id="{E2EFE983-8FF4-D43D-884E-A3ED01249FE3}"/>
              </a:ext>
            </a:extLst>
          </p:cNvPr>
          <p:cNvSpPr>
            <a:spLocks noGrp="1"/>
          </p:cNvSpPr>
          <p:nvPr>
            <p:ph type="ftr" sz="quarter" idx="11"/>
          </p:nvPr>
        </p:nvSpPr>
        <p:spPr>
          <a:xfrm>
            <a:off x="3066697" y="6446722"/>
            <a:ext cx="6118412" cy="365125"/>
          </a:xfrm>
        </p:spPr>
        <p:txBody>
          <a:bodyPr/>
          <a:lstStyle/>
          <a:p>
            <a:r>
              <a:rPr lang="en-US" sz="1400" dirty="0"/>
              <a:t>Integrative Trajectory Forecasting for Autonomous Vehicles in Mixed Traffic Environments</a:t>
            </a:r>
          </a:p>
        </p:txBody>
      </p:sp>
      <p:sp>
        <p:nvSpPr>
          <p:cNvPr id="21" name="Slide Number Placeholder 12">
            <a:extLst>
              <a:ext uri="{FF2B5EF4-FFF2-40B4-BE49-F238E27FC236}">
                <a16:creationId xmlns:a16="http://schemas.microsoft.com/office/drawing/2014/main" id="{7D00B481-BB52-237C-77EA-A96A7352B274}"/>
              </a:ext>
            </a:extLst>
          </p:cNvPr>
          <p:cNvSpPr>
            <a:spLocks noGrp="1"/>
          </p:cNvSpPr>
          <p:nvPr>
            <p:ph type="sldNum" sz="quarter" idx="12"/>
          </p:nvPr>
        </p:nvSpPr>
        <p:spPr>
          <a:xfrm>
            <a:off x="9874332" y="6419828"/>
            <a:ext cx="1312025" cy="365125"/>
          </a:xfrm>
        </p:spPr>
        <p:txBody>
          <a:bodyPr/>
          <a:lstStyle/>
          <a:p>
            <a:fld id="{DC868833-F837-46FB-9C77-09C205A3C98D}" type="slidenum">
              <a:rPr lang="en-US" sz="1800" smtClean="0"/>
              <a:t>14</a:t>
            </a:fld>
            <a:endParaRPr lang="en-US" sz="1800" dirty="0"/>
          </a:p>
        </p:txBody>
      </p:sp>
      <p:sp>
        <p:nvSpPr>
          <p:cNvPr id="24" name="Oval 23">
            <a:extLst>
              <a:ext uri="{FF2B5EF4-FFF2-40B4-BE49-F238E27FC236}">
                <a16:creationId xmlns:a16="http://schemas.microsoft.com/office/drawing/2014/main" id="{984077BB-D858-F82B-FB27-556230E944FD}"/>
              </a:ext>
            </a:extLst>
          </p:cNvPr>
          <p:cNvSpPr/>
          <p:nvPr/>
        </p:nvSpPr>
        <p:spPr>
          <a:xfrm>
            <a:off x="1381885" y="3389651"/>
            <a:ext cx="2468880" cy="875212"/>
          </a:xfrm>
          <a:prstGeom prst="ellipse">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3" name="Moon 22">
            <a:extLst>
              <a:ext uri="{FF2B5EF4-FFF2-40B4-BE49-F238E27FC236}">
                <a16:creationId xmlns:a16="http://schemas.microsoft.com/office/drawing/2014/main" id="{2D74BB4C-F77E-80D8-11E3-82B4CED69A00}"/>
              </a:ext>
            </a:extLst>
          </p:cNvPr>
          <p:cNvSpPr/>
          <p:nvPr/>
        </p:nvSpPr>
        <p:spPr>
          <a:xfrm rot="784686">
            <a:off x="1311453" y="3009454"/>
            <a:ext cx="1566774" cy="701962"/>
          </a:xfrm>
          <a:prstGeom prst="moon">
            <a:avLst>
              <a:gd name="adj" fmla="val 62500"/>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5" name="Oval 24">
            <a:extLst>
              <a:ext uri="{FF2B5EF4-FFF2-40B4-BE49-F238E27FC236}">
                <a16:creationId xmlns:a16="http://schemas.microsoft.com/office/drawing/2014/main" id="{392872EC-7C35-D73E-B3CD-3E2FF84864F4}"/>
              </a:ext>
            </a:extLst>
          </p:cNvPr>
          <p:cNvSpPr/>
          <p:nvPr/>
        </p:nvSpPr>
        <p:spPr>
          <a:xfrm>
            <a:off x="2578099" y="3507632"/>
            <a:ext cx="235132" cy="219784"/>
          </a:xfrm>
          <a:prstGeom prst="ellips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6" name="Oval 25">
            <a:extLst>
              <a:ext uri="{FF2B5EF4-FFF2-40B4-BE49-F238E27FC236}">
                <a16:creationId xmlns:a16="http://schemas.microsoft.com/office/drawing/2014/main" id="{8ADD3C06-2E3B-57CA-576E-A178074C433E}"/>
              </a:ext>
            </a:extLst>
          </p:cNvPr>
          <p:cNvSpPr/>
          <p:nvPr/>
        </p:nvSpPr>
        <p:spPr>
          <a:xfrm>
            <a:off x="2025105" y="3098327"/>
            <a:ext cx="166744" cy="226009"/>
          </a:xfrm>
          <a:prstGeom prst="ellips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7" name="Oval 26">
            <a:extLst>
              <a:ext uri="{FF2B5EF4-FFF2-40B4-BE49-F238E27FC236}">
                <a16:creationId xmlns:a16="http://schemas.microsoft.com/office/drawing/2014/main" id="{D0AA2271-B561-25BB-908A-394499617174}"/>
              </a:ext>
            </a:extLst>
          </p:cNvPr>
          <p:cNvSpPr/>
          <p:nvPr/>
        </p:nvSpPr>
        <p:spPr>
          <a:xfrm>
            <a:off x="1628863" y="3211538"/>
            <a:ext cx="166744" cy="226009"/>
          </a:xfrm>
          <a:prstGeom prst="ellips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dirty="0"/>
          </a:p>
        </p:txBody>
      </p:sp>
      <p:sp>
        <p:nvSpPr>
          <p:cNvPr id="28" name="Oval 27">
            <a:extLst>
              <a:ext uri="{FF2B5EF4-FFF2-40B4-BE49-F238E27FC236}">
                <a16:creationId xmlns:a16="http://schemas.microsoft.com/office/drawing/2014/main" id="{B47D3436-C2B7-CE0E-C9A6-17340F8EA9B2}"/>
              </a:ext>
            </a:extLst>
          </p:cNvPr>
          <p:cNvSpPr/>
          <p:nvPr/>
        </p:nvSpPr>
        <p:spPr>
          <a:xfrm>
            <a:off x="2208134" y="3865282"/>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9" name="Oval 28">
            <a:extLst>
              <a:ext uri="{FF2B5EF4-FFF2-40B4-BE49-F238E27FC236}">
                <a16:creationId xmlns:a16="http://schemas.microsoft.com/office/drawing/2014/main" id="{ED019F27-561A-B069-D46D-C69D0B744FD3}"/>
              </a:ext>
            </a:extLst>
          </p:cNvPr>
          <p:cNvSpPr/>
          <p:nvPr/>
        </p:nvSpPr>
        <p:spPr>
          <a:xfrm>
            <a:off x="1684216" y="3653116"/>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dirty="0"/>
          </a:p>
        </p:txBody>
      </p:sp>
      <p:sp>
        <p:nvSpPr>
          <p:cNvPr id="30" name="Oval 29">
            <a:extLst>
              <a:ext uri="{FF2B5EF4-FFF2-40B4-BE49-F238E27FC236}">
                <a16:creationId xmlns:a16="http://schemas.microsoft.com/office/drawing/2014/main" id="{9E19A28E-C4F5-BE4A-7A66-967900FDC471}"/>
              </a:ext>
            </a:extLst>
          </p:cNvPr>
          <p:cNvSpPr/>
          <p:nvPr/>
        </p:nvSpPr>
        <p:spPr>
          <a:xfrm>
            <a:off x="3015705" y="3911859"/>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31" name="Rectangle 30">
            <a:extLst>
              <a:ext uri="{FF2B5EF4-FFF2-40B4-BE49-F238E27FC236}">
                <a16:creationId xmlns:a16="http://schemas.microsoft.com/office/drawing/2014/main" id="{9AC5A7A5-D687-106E-6EC5-CB6B85100FB1}"/>
              </a:ext>
            </a:extLst>
          </p:cNvPr>
          <p:cNvSpPr/>
          <p:nvPr/>
        </p:nvSpPr>
        <p:spPr>
          <a:xfrm>
            <a:off x="5443221" y="27190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32" name="Rectangle 31">
            <a:extLst>
              <a:ext uri="{FF2B5EF4-FFF2-40B4-BE49-F238E27FC236}">
                <a16:creationId xmlns:a16="http://schemas.microsoft.com/office/drawing/2014/main" id="{FB2D3B93-A3EE-EBE2-A12D-2D17289976C0}"/>
              </a:ext>
            </a:extLst>
          </p:cNvPr>
          <p:cNvSpPr/>
          <p:nvPr/>
        </p:nvSpPr>
        <p:spPr>
          <a:xfrm>
            <a:off x="10776446" y="3853679"/>
            <a:ext cx="1169380" cy="4488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endParaRPr lang="en-001" dirty="0"/>
          </a:p>
        </p:txBody>
      </p:sp>
      <p:sp>
        <p:nvSpPr>
          <p:cNvPr id="33" name="Rectangle 32">
            <a:extLst>
              <a:ext uri="{FF2B5EF4-FFF2-40B4-BE49-F238E27FC236}">
                <a16:creationId xmlns:a16="http://schemas.microsoft.com/office/drawing/2014/main" id="{1EADCC9B-857C-98FC-9CA0-39C4A6B39EA6}"/>
              </a:ext>
            </a:extLst>
          </p:cNvPr>
          <p:cNvSpPr/>
          <p:nvPr/>
        </p:nvSpPr>
        <p:spPr>
          <a:xfrm>
            <a:off x="4751368" y="264177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35" name="Straight Connector 34">
            <a:extLst>
              <a:ext uri="{FF2B5EF4-FFF2-40B4-BE49-F238E27FC236}">
                <a16:creationId xmlns:a16="http://schemas.microsoft.com/office/drawing/2014/main" id="{5ED16B37-E64D-9AE5-F62D-81A1FAA36873}"/>
              </a:ext>
            </a:extLst>
          </p:cNvPr>
          <p:cNvCxnSpPr>
            <a:cxnSpLocks/>
          </p:cNvCxnSpPr>
          <p:nvPr/>
        </p:nvCxnSpPr>
        <p:spPr>
          <a:xfrm>
            <a:off x="4751368" y="2785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A6929A7-F248-CE34-D2AD-84E7DFA14861}"/>
              </a:ext>
            </a:extLst>
          </p:cNvPr>
          <p:cNvCxnSpPr>
            <a:cxnSpLocks/>
          </p:cNvCxnSpPr>
          <p:nvPr/>
        </p:nvCxnSpPr>
        <p:spPr>
          <a:xfrm>
            <a:off x="4751368" y="29375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9F37760-0413-2F1F-0CEC-997938924449}"/>
              </a:ext>
            </a:extLst>
          </p:cNvPr>
          <p:cNvCxnSpPr>
            <a:cxnSpLocks/>
          </p:cNvCxnSpPr>
          <p:nvPr/>
        </p:nvCxnSpPr>
        <p:spPr>
          <a:xfrm>
            <a:off x="4751368" y="30899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E27C911-335E-93C8-1210-5013C4290C45}"/>
              </a:ext>
            </a:extLst>
          </p:cNvPr>
          <p:cNvSpPr/>
          <p:nvPr/>
        </p:nvSpPr>
        <p:spPr>
          <a:xfrm>
            <a:off x="4797088" y="269511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0" name="Straight Connector 39">
            <a:extLst>
              <a:ext uri="{FF2B5EF4-FFF2-40B4-BE49-F238E27FC236}">
                <a16:creationId xmlns:a16="http://schemas.microsoft.com/office/drawing/2014/main" id="{787281FE-EC14-244F-D3AB-F16C3C900B0C}"/>
              </a:ext>
            </a:extLst>
          </p:cNvPr>
          <p:cNvCxnSpPr>
            <a:cxnSpLocks/>
          </p:cNvCxnSpPr>
          <p:nvPr/>
        </p:nvCxnSpPr>
        <p:spPr>
          <a:xfrm>
            <a:off x="4797088" y="28385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F628D9F-769E-DA53-FFC8-F21AACD88924}"/>
              </a:ext>
            </a:extLst>
          </p:cNvPr>
          <p:cNvCxnSpPr>
            <a:cxnSpLocks/>
          </p:cNvCxnSpPr>
          <p:nvPr/>
        </p:nvCxnSpPr>
        <p:spPr>
          <a:xfrm>
            <a:off x="4797088" y="29909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79C0663-0DFA-48B6-6EE7-BECFEE0D2832}"/>
              </a:ext>
            </a:extLst>
          </p:cNvPr>
          <p:cNvCxnSpPr>
            <a:cxnSpLocks/>
          </p:cNvCxnSpPr>
          <p:nvPr/>
        </p:nvCxnSpPr>
        <p:spPr>
          <a:xfrm>
            <a:off x="4797088" y="31433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9EBFD5A3-3942-1125-0820-85C0B251E4EA}"/>
              </a:ext>
            </a:extLst>
          </p:cNvPr>
          <p:cNvSpPr/>
          <p:nvPr/>
        </p:nvSpPr>
        <p:spPr>
          <a:xfrm>
            <a:off x="4690408" y="363237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4" name="Straight Connector 43">
            <a:extLst>
              <a:ext uri="{FF2B5EF4-FFF2-40B4-BE49-F238E27FC236}">
                <a16:creationId xmlns:a16="http://schemas.microsoft.com/office/drawing/2014/main" id="{F8B94816-787D-601F-3A68-FD5D11ADC673}"/>
              </a:ext>
            </a:extLst>
          </p:cNvPr>
          <p:cNvCxnSpPr>
            <a:cxnSpLocks/>
          </p:cNvCxnSpPr>
          <p:nvPr/>
        </p:nvCxnSpPr>
        <p:spPr>
          <a:xfrm>
            <a:off x="4690408" y="37757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1AF5F2-A210-BF46-6597-00F2FD58FFAE}"/>
              </a:ext>
            </a:extLst>
          </p:cNvPr>
          <p:cNvCxnSpPr>
            <a:cxnSpLocks/>
          </p:cNvCxnSpPr>
          <p:nvPr/>
        </p:nvCxnSpPr>
        <p:spPr>
          <a:xfrm>
            <a:off x="4690408" y="3928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E5D4E91-59B4-8243-5C89-4D35EF507B7B}"/>
              </a:ext>
            </a:extLst>
          </p:cNvPr>
          <p:cNvCxnSpPr>
            <a:cxnSpLocks/>
          </p:cNvCxnSpPr>
          <p:nvPr/>
        </p:nvCxnSpPr>
        <p:spPr>
          <a:xfrm>
            <a:off x="4690408" y="40805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E5B1757C-CEC4-D077-9D1F-736E5BB8C1FB}"/>
              </a:ext>
            </a:extLst>
          </p:cNvPr>
          <p:cNvSpPr/>
          <p:nvPr/>
        </p:nvSpPr>
        <p:spPr>
          <a:xfrm>
            <a:off x="4736128" y="368571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8" name="Straight Connector 47">
            <a:extLst>
              <a:ext uri="{FF2B5EF4-FFF2-40B4-BE49-F238E27FC236}">
                <a16:creationId xmlns:a16="http://schemas.microsoft.com/office/drawing/2014/main" id="{0EBDF638-285D-0F75-A674-61D69F38C89B}"/>
              </a:ext>
            </a:extLst>
          </p:cNvPr>
          <p:cNvCxnSpPr>
            <a:cxnSpLocks/>
          </p:cNvCxnSpPr>
          <p:nvPr/>
        </p:nvCxnSpPr>
        <p:spPr>
          <a:xfrm>
            <a:off x="4736128" y="38291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535C419-5E2E-31C1-BC00-C8A9AB8782BC}"/>
              </a:ext>
            </a:extLst>
          </p:cNvPr>
          <p:cNvCxnSpPr>
            <a:cxnSpLocks/>
          </p:cNvCxnSpPr>
          <p:nvPr/>
        </p:nvCxnSpPr>
        <p:spPr>
          <a:xfrm>
            <a:off x="4736128" y="39815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DC537CB-546A-F81C-54EA-DB4D182FE67E}"/>
              </a:ext>
            </a:extLst>
          </p:cNvPr>
          <p:cNvCxnSpPr>
            <a:cxnSpLocks/>
          </p:cNvCxnSpPr>
          <p:nvPr/>
        </p:nvCxnSpPr>
        <p:spPr>
          <a:xfrm>
            <a:off x="4736128" y="41339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1050331-60AB-9C83-1116-B09E769A4583}"/>
              </a:ext>
            </a:extLst>
          </p:cNvPr>
          <p:cNvSpPr/>
          <p:nvPr/>
        </p:nvSpPr>
        <p:spPr>
          <a:xfrm>
            <a:off x="4766608" y="375429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52" name="Straight Connector 51">
            <a:extLst>
              <a:ext uri="{FF2B5EF4-FFF2-40B4-BE49-F238E27FC236}">
                <a16:creationId xmlns:a16="http://schemas.microsoft.com/office/drawing/2014/main" id="{9E31E5FF-E072-3B31-1C99-5D2E3B4C2357}"/>
              </a:ext>
            </a:extLst>
          </p:cNvPr>
          <p:cNvCxnSpPr>
            <a:cxnSpLocks/>
          </p:cNvCxnSpPr>
          <p:nvPr/>
        </p:nvCxnSpPr>
        <p:spPr>
          <a:xfrm>
            <a:off x="4766608" y="38977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E8051DA-584D-FD6D-E328-2D743C7CB852}"/>
              </a:ext>
            </a:extLst>
          </p:cNvPr>
          <p:cNvCxnSpPr>
            <a:cxnSpLocks/>
          </p:cNvCxnSpPr>
          <p:nvPr/>
        </p:nvCxnSpPr>
        <p:spPr>
          <a:xfrm>
            <a:off x="4766608" y="40501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D7B6520-A0A4-FE2D-5401-10821E8FAFF5}"/>
              </a:ext>
            </a:extLst>
          </p:cNvPr>
          <p:cNvCxnSpPr>
            <a:cxnSpLocks/>
          </p:cNvCxnSpPr>
          <p:nvPr/>
        </p:nvCxnSpPr>
        <p:spPr>
          <a:xfrm>
            <a:off x="4766608" y="42025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55CC9954-7CAC-639E-75AF-F609473BBC70}"/>
              </a:ext>
            </a:extLst>
          </p:cNvPr>
          <p:cNvSpPr/>
          <p:nvPr/>
        </p:nvSpPr>
        <p:spPr>
          <a:xfrm>
            <a:off x="4812328" y="380763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56" name="Straight Connector 55">
            <a:extLst>
              <a:ext uri="{FF2B5EF4-FFF2-40B4-BE49-F238E27FC236}">
                <a16:creationId xmlns:a16="http://schemas.microsoft.com/office/drawing/2014/main" id="{AC45FE91-C13F-147D-A98B-A50C211BD6AB}"/>
              </a:ext>
            </a:extLst>
          </p:cNvPr>
          <p:cNvCxnSpPr>
            <a:cxnSpLocks/>
          </p:cNvCxnSpPr>
          <p:nvPr/>
        </p:nvCxnSpPr>
        <p:spPr>
          <a:xfrm>
            <a:off x="4812328" y="39510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4096911-551B-8456-453D-44915ED1ED82}"/>
              </a:ext>
            </a:extLst>
          </p:cNvPr>
          <p:cNvCxnSpPr>
            <a:cxnSpLocks/>
          </p:cNvCxnSpPr>
          <p:nvPr/>
        </p:nvCxnSpPr>
        <p:spPr>
          <a:xfrm>
            <a:off x="4812328" y="41034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32FFDFEB-8E5C-A98C-C3FE-B05D5348649D}"/>
              </a:ext>
            </a:extLst>
          </p:cNvPr>
          <p:cNvCxnSpPr>
            <a:cxnSpLocks/>
          </p:cNvCxnSpPr>
          <p:nvPr/>
        </p:nvCxnSpPr>
        <p:spPr>
          <a:xfrm>
            <a:off x="4812328" y="42558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D9CEFABD-8B11-A666-0B5A-9A62439772CF}"/>
              </a:ext>
            </a:extLst>
          </p:cNvPr>
          <p:cNvSpPr/>
          <p:nvPr/>
        </p:nvSpPr>
        <p:spPr>
          <a:xfrm>
            <a:off x="4865668" y="386097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60" name="Straight Connector 59">
            <a:extLst>
              <a:ext uri="{FF2B5EF4-FFF2-40B4-BE49-F238E27FC236}">
                <a16:creationId xmlns:a16="http://schemas.microsoft.com/office/drawing/2014/main" id="{41EC1E55-2726-D43D-8A93-E649D797AD1B}"/>
              </a:ext>
            </a:extLst>
          </p:cNvPr>
          <p:cNvCxnSpPr>
            <a:cxnSpLocks/>
          </p:cNvCxnSpPr>
          <p:nvPr/>
        </p:nvCxnSpPr>
        <p:spPr>
          <a:xfrm>
            <a:off x="4865668" y="40043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94BF14F-91D2-A777-EA21-85BF9AAF2A33}"/>
              </a:ext>
            </a:extLst>
          </p:cNvPr>
          <p:cNvCxnSpPr>
            <a:cxnSpLocks/>
          </p:cNvCxnSpPr>
          <p:nvPr/>
        </p:nvCxnSpPr>
        <p:spPr>
          <a:xfrm>
            <a:off x="4865668" y="41567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FD50336-D4C1-F836-9C2F-6DAA121FBFC2}"/>
              </a:ext>
            </a:extLst>
          </p:cNvPr>
          <p:cNvCxnSpPr>
            <a:cxnSpLocks/>
          </p:cNvCxnSpPr>
          <p:nvPr/>
        </p:nvCxnSpPr>
        <p:spPr>
          <a:xfrm>
            <a:off x="4865668" y="4309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9DCA4D40-67C4-38A8-2C5E-9F80C99BBBC8}"/>
              </a:ext>
            </a:extLst>
          </p:cNvPr>
          <p:cNvSpPr/>
          <p:nvPr/>
        </p:nvSpPr>
        <p:spPr>
          <a:xfrm>
            <a:off x="5443221" y="3992977"/>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64" name="Rectangle 63">
            <a:extLst>
              <a:ext uri="{FF2B5EF4-FFF2-40B4-BE49-F238E27FC236}">
                <a16:creationId xmlns:a16="http://schemas.microsoft.com/office/drawing/2014/main" id="{4F73F75D-C47B-4E4B-9857-A38F40967122}"/>
              </a:ext>
            </a:extLst>
          </p:cNvPr>
          <p:cNvSpPr/>
          <p:nvPr/>
        </p:nvSpPr>
        <p:spPr>
          <a:xfrm>
            <a:off x="420191" y="3309728"/>
            <a:ext cx="240703" cy="576406"/>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65" name="Straight Connector 64">
            <a:extLst>
              <a:ext uri="{FF2B5EF4-FFF2-40B4-BE49-F238E27FC236}">
                <a16:creationId xmlns:a16="http://schemas.microsoft.com/office/drawing/2014/main" id="{1B20E574-BC8B-0B5B-6B3D-A2A67AF094FF}"/>
              </a:ext>
            </a:extLst>
          </p:cNvPr>
          <p:cNvCxnSpPr>
            <a:cxnSpLocks/>
          </p:cNvCxnSpPr>
          <p:nvPr/>
        </p:nvCxnSpPr>
        <p:spPr>
          <a:xfrm>
            <a:off x="420191" y="34531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5C27DF-87EE-EC26-8001-9ED170342420}"/>
              </a:ext>
            </a:extLst>
          </p:cNvPr>
          <p:cNvCxnSpPr>
            <a:cxnSpLocks/>
          </p:cNvCxnSpPr>
          <p:nvPr/>
        </p:nvCxnSpPr>
        <p:spPr>
          <a:xfrm>
            <a:off x="420191" y="36055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2C340B-DCFD-9A16-7966-CC3175707EC0}"/>
              </a:ext>
            </a:extLst>
          </p:cNvPr>
          <p:cNvCxnSpPr>
            <a:cxnSpLocks/>
          </p:cNvCxnSpPr>
          <p:nvPr/>
        </p:nvCxnSpPr>
        <p:spPr>
          <a:xfrm>
            <a:off x="420191" y="37579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62F599B-8F72-6C84-8DB3-A7741B0C7D62}"/>
              </a:ext>
            </a:extLst>
          </p:cNvPr>
          <p:cNvSpPr/>
          <p:nvPr/>
        </p:nvSpPr>
        <p:spPr>
          <a:xfrm>
            <a:off x="6573521" y="27317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69" name="Rectangle 68">
            <a:extLst>
              <a:ext uri="{FF2B5EF4-FFF2-40B4-BE49-F238E27FC236}">
                <a16:creationId xmlns:a16="http://schemas.microsoft.com/office/drawing/2014/main" id="{AE7151D4-12E1-E572-706A-149332A9D04D}"/>
              </a:ext>
            </a:extLst>
          </p:cNvPr>
          <p:cNvSpPr/>
          <p:nvPr/>
        </p:nvSpPr>
        <p:spPr>
          <a:xfrm>
            <a:off x="7703821" y="27444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0" name="Rectangle 69">
            <a:extLst>
              <a:ext uri="{FF2B5EF4-FFF2-40B4-BE49-F238E27FC236}">
                <a16:creationId xmlns:a16="http://schemas.microsoft.com/office/drawing/2014/main" id="{3F717A09-DBB1-75D0-BC1A-B03387463900}"/>
              </a:ext>
            </a:extLst>
          </p:cNvPr>
          <p:cNvSpPr/>
          <p:nvPr/>
        </p:nvSpPr>
        <p:spPr>
          <a:xfrm>
            <a:off x="6625301" y="399799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71" name="Rectangle 70">
            <a:extLst>
              <a:ext uri="{FF2B5EF4-FFF2-40B4-BE49-F238E27FC236}">
                <a16:creationId xmlns:a16="http://schemas.microsoft.com/office/drawing/2014/main" id="{9827A4CF-FAA2-B752-401A-B4E1C4DD459A}"/>
              </a:ext>
            </a:extLst>
          </p:cNvPr>
          <p:cNvSpPr/>
          <p:nvPr/>
        </p:nvSpPr>
        <p:spPr>
          <a:xfrm>
            <a:off x="7703821" y="39905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2" name="Rectangle 71">
            <a:extLst>
              <a:ext uri="{FF2B5EF4-FFF2-40B4-BE49-F238E27FC236}">
                <a16:creationId xmlns:a16="http://schemas.microsoft.com/office/drawing/2014/main" id="{EF9644CA-24FE-DAA3-DAB8-6CA34A48C381}"/>
              </a:ext>
            </a:extLst>
          </p:cNvPr>
          <p:cNvSpPr/>
          <p:nvPr/>
        </p:nvSpPr>
        <p:spPr>
          <a:xfrm>
            <a:off x="5455921" y="5047077"/>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73" name="Rectangle 72">
            <a:extLst>
              <a:ext uri="{FF2B5EF4-FFF2-40B4-BE49-F238E27FC236}">
                <a16:creationId xmlns:a16="http://schemas.microsoft.com/office/drawing/2014/main" id="{0352A5EB-69B1-EF87-F096-7095C2A8F67F}"/>
              </a:ext>
            </a:extLst>
          </p:cNvPr>
          <p:cNvSpPr/>
          <p:nvPr/>
        </p:nvSpPr>
        <p:spPr>
          <a:xfrm>
            <a:off x="6638001" y="505209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74" name="Rectangle 73">
            <a:extLst>
              <a:ext uri="{FF2B5EF4-FFF2-40B4-BE49-F238E27FC236}">
                <a16:creationId xmlns:a16="http://schemas.microsoft.com/office/drawing/2014/main" id="{D5736981-D2E8-DBDC-AD70-072B7822710A}"/>
              </a:ext>
            </a:extLst>
          </p:cNvPr>
          <p:cNvSpPr/>
          <p:nvPr/>
        </p:nvSpPr>
        <p:spPr>
          <a:xfrm>
            <a:off x="7716521" y="50446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5" name="Oval 74">
            <a:extLst>
              <a:ext uri="{FF2B5EF4-FFF2-40B4-BE49-F238E27FC236}">
                <a16:creationId xmlns:a16="http://schemas.microsoft.com/office/drawing/2014/main" id="{BD4AB835-6F8B-BBA3-0D31-BAECAAE0EBD3}"/>
              </a:ext>
            </a:extLst>
          </p:cNvPr>
          <p:cNvSpPr/>
          <p:nvPr/>
        </p:nvSpPr>
        <p:spPr>
          <a:xfrm>
            <a:off x="8953500" y="3860974"/>
            <a:ext cx="407568" cy="408906"/>
          </a:xfrm>
          <a:prstGeom prst="ellipse">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a:t>
            </a:r>
            <a:endParaRPr lang="en-001" dirty="0">
              <a:solidFill>
                <a:schemeClr val="tx1"/>
              </a:solidFill>
            </a:endParaRPr>
          </a:p>
        </p:txBody>
      </p:sp>
      <p:sp>
        <p:nvSpPr>
          <p:cNvPr id="76" name="Rectangle 75">
            <a:extLst>
              <a:ext uri="{FF2B5EF4-FFF2-40B4-BE49-F238E27FC236}">
                <a16:creationId xmlns:a16="http://schemas.microsoft.com/office/drawing/2014/main" id="{8E68AC3F-4CB9-491A-2E56-661F377BB816}"/>
              </a:ext>
            </a:extLst>
          </p:cNvPr>
          <p:cNvSpPr/>
          <p:nvPr/>
        </p:nvSpPr>
        <p:spPr>
          <a:xfrm>
            <a:off x="9711466" y="39421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cxnSp>
        <p:nvCxnSpPr>
          <p:cNvPr id="78" name="Straight Arrow Connector 77">
            <a:extLst>
              <a:ext uri="{FF2B5EF4-FFF2-40B4-BE49-F238E27FC236}">
                <a16:creationId xmlns:a16="http://schemas.microsoft.com/office/drawing/2014/main" id="{1DD2848B-1249-B122-AABC-56B1A0CEC99C}"/>
              </a:ext>
            </a:extLst>
          </p:cNvPr>
          <p:cNvCxnSpPr>
            <a:cxnSpLocks/>
          </p:cNvCxnSpPr>
          <p:nvPr/>
        </p:nvCxnSpPr>
        <p:spPr>
          <a:xfrm>
            <a:off x="1948905" y="2952837"/>
            <a:ext cx="2665303" cy="254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F26870F-EEA5-E235-4940-D4C081DF7920}"/>
              </a:ext>
            </a:extLst>
          </p:cNvPr>
          <p:cNvCxnSpPr/>
          <p:nvPr/>
        </p:nvCxnSpPr>
        <p:spPr>
          <a:xfrm>
            <a:off x="1948905" y="2952837"/>
            <a:ext cx="0" cy="33339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D17842D-03DC-29DD-11C3-9C48F702FC2F}"/>
              </a:ext>
            </a:extLst>
          </p:cNvPr>
          <p:cNvCxnSpPr>
            <a:cxnSpLocks/>
          </p:cNvCxnSpPr>
          <p:nvPr/>
        </p:nvCxnSpPr>
        <p:spPr>
          <a:xfrm>
            <a:off x="3378200" y="3956137"/>
            <a:ext cx="1210608"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711BCC44-CC51-D747-5045-87265D8989FE}"/>
              </a:ext>
            </a:extLst>
          </p:cNvPr>
          <p:cNvCxnSpPr>
            <a:cxnSpLocks/>
          </p:cNvCxnSpPr>
          <p:nvPr/>
        </p:nvCxnSpPr>
        <p:spPr>
          <a:xfrm>
            <a:off x="5093671" y="2876637"/>
            <a:ext cx="324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CF4E5079-9AE7-30B3-3D85-88185A1A73CA}"/>
              </a:ext>
            </a:extLst>
          </p:cNvPr>
          <p:cNvCxnSpPr>
            <a:cxnSpLocks/>
          </p:cNvCxnSpPr>
          <p:nvPr/>
        </p:nvCxnSpPr>
        <p:spPr>
          <a:xfrm>
            <a:off x="6223971" y="28766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977D4C47-A894-C32F-88A1-39C7EABE5ABC}"/>
              </a:ext>
            </a:extLst>
          </p:cNvPr>
          <p:cNvCxnSpPr>
            <a:cxnSpLocks/>
          </p:cNvCxnSpPr>
          <p:nvPr/>
        </p:nvCxnSpPr>
        <p:spPr>
          <a:xfrm>
            <a:off x="7354271" y="28893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7D027A89-CFD8-7300-8823-28871953A510}"/>
              </a:ext>
            </a:extLst>
          </p:cNvPr>
          <p:cNvCxnSpPr>
            <a:cxnSpLocks/>
          </p:cNvCxnSpPr>
          <p:nvPr/>
        </p:nvCxnSpPr>
        <p:spPr>
          <a:xfrm>
            <a:off x="5131771" y="4133937"/>
            <a:ext cx="324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692AFF41-3D7C-D73D-5713-898381DE22B8}"/>
              </a:ext>
            </a:extLst>
          </p:cNvPr>
          <p:cNvCxnSpPr>
            <a:cxnSpLocks/>
          </p:cNvCxnSpPr>
          <p:nvPr/>
        </p:nvCxnSpPr>
        <p:spPr>
          <a:xfrm>
            <a:off x="6262071" y="41339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114949A-999E-D2B7-C364-EA0CAB670EF3}"/>
              </a:ext>
            </a:extLst>
          </p:cNvPr>
          <p:cNvCxnSpPr>
            <a:cxnSpLocks/>
          </p:cNvCxnSpPr>
          <p:nvPr/>
        </p:nvCxnSpPr>
        <p:spPr>
          <a:xfrm>
            <a:off x="7392371" y="41466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38F4A4F-44B2-DD6F-C4C9-A4E7CEC9D213}"/>
              </a:ext>
            </a:extLst>
          </p:cNvPr>
          <p:cNvCxnSpPr>
            <a:cxnSpLocks/>
          </p:cNvCxnSpPr>
          <p:nvPr/>
        </p:nvCxnSpPr>
        <p:spPr>
          <a:xfrm flipV="1">
            <a:off x="526505" y="5162637"/>
            <a:ext cx="4916566" cy="127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9F425BD-E615-44A9-2F2A-FAD41253646A}"/>
              </a:ext>
            </a:extLst>
          </p:cNvPr>
          <p:cNvCxnSpPr>
            <a:cxnSpLocks/>
          </p:cNvCxnSpPr>
          <p:nvPr/>
        </p:nvCxnSpPr>
        <p:spPr>
          <a:xfrm>
            <a:off x="6274771" y="51753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2BDC2288-C0B8-DF72-1F4A-466F7C41847E}"/>
              </a:ext>
            </a:extLst>
          </p:cNvPr>
          <p:cNvCxnSpPr>
            <a:cxnSpLocks/>
          </p:cNvCxnSpPr>
          <p:nvPr/>
        </p:nvCxnSpPr>
        <p:spPr>
          <a:xfrm>
            <a:off x="7405071" y="51880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1566A0E-B37C-8995-7F6A-40E50201CF07}"/>
              </a:ext>
            </a:extLst>
          </p:cNvPr>
          <p:cNvCxnSpPr>
            <a:cxnSpLocks/>
          </p:cNvCxnSpPr>
          <p:nvPr/>
        </p:nvCxnSpPr>
        <p:spPr>
          <a:xfrm>
            <a:off x="539205" y="3905337"/>
            <a:ext cx="0" cy="1270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FF46B488-1B67-099B-B01A-D724A87E175D}"/>
              </a:ext>
            </a:extLst>
          </p:cNvPr>
          <p:cNvCxnSpPr>
            <a:cxnSpLocks/>
          </p:cNvCxnSpPr>
          <p:nvPr/>
        </p:nvCxnSpPr>
        <p:spPr>
          <a:xfrm flipH="1" flipV="1">
            <a:off x="660894" y="3632374"/>
            <a:ext cx="1917205" cy="1668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781669AC-49A8-74EE-4A9F-950A116085C5}"/>
              </a:ext>
            </a:extLst>
          </p:cNvPr>
          <p:cNvCxnSpPr>
            <a:cxnSpLocks/>
          </p:cNvCxnSpPr>
          <p:nvPr/>
        </p:nvCxnSpPr>
        <p:spPr>
          <a:xfrm>
            <a:off x="10475746" y="40958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322DB8ED-1736-20EB-BC0A-41647B53D937}"/>
              </a:ext>
            </a:extLst>
          </p:cNvPr>
          <p:cNvCxnSpPr>
            <a:cxnSpLocks/>
          </p:cNvCxnSpPr>
          <p:nvPr/>
        </p:nvCxnSpPr>
        <p:spPr>
          <a:xfrm>
            <a:off x="9386468" y="4084494"/>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A6B5429C-3956-1FE6-F00F-33D245738CE6}"/>
              </a:ext>
            </a:extLst>
          </p:cNvPr>
          <p:cNvCxnSpPr>
            <a:cxnSpLocks/>
          </p:cNvCxnSpPr>
          <p:nvPr/>
        </p:nvCxnSpPr>
        <p:spPr>
          <a:xfrm flipV="1">
            <a:off x="8494603" y="4091291"/>
            <a:ext cx="360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5E2E68C5-9D76-DF98-2882-0797D400EDC9}"/>
              </a:ext>
            </a:extLst>
          </p:cNvPr>
          <p:cNvCxnSpPr>
            <a:cxnSpLocks/>
          </p:cNvCxnSpPr>
          <p:nvPr/>
        </p:nvCxnSpPr>
        <p:spPr>
          <a:xfrm flipV="1">
            <a:off x="9172103" y="4383391"/>
            <a:ext cx="0" cy="8280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C41D3629-DF64-9797-A1C5-1933ADFB9677}"/>
              </a:ext>
            </a:extLst>
          </p:cNvPr>
          <p:cNvCxnSpPr>
            <a:cxnSpLocks/>
          </p:cNvCxnSpPr>
          <p:nvPr/>
        </p:nvCxnSpPr>
        <p:spPr>
          <a:xfrm flipH="1">
            <a:off x="8487708" y="5199892"/>
            <a:ext cx="6716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C31C462E-3F1F-724F-AD55-104CF1C57E2B}"/>
              </a:ext>
            </a:extLst>
          </p:cNvPr>
          <p:cNvCxnSpPr>
            <a:cxnSpLocks/>
          </p:cNvCxnSpPr>
          <p:nvPr/>
        </p:nvCxnSpPr>
        <p:spPr>
          <a:xfrm>
            <a:off x="9159403" y="2874590"/>
            <a:ext cx="306" cy="9000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D198479-47EF-333D-9AA1-A21B7399CAC0}"/>
              </a:ext>
            </a:extLst>
          </p:cNvPr>
          <p:cNvCxnSpPr>
            <a:cxnSpLocks/>
          </p:cNvCxnSpPr>
          <p:nvPr/>
        </p:nvCxnSpPr>
        <p:spPr>
          <a:xfrm flipH="1">
            <a:off x="8500408" y="2875792"/>
            <a:ext cx="6716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CAE3E45F-6F4C-0C32-B6DA-186AFFEDB79D}"/>
              </a:ext>
            </a:extLst>
          </p:cNvPr>
          <p:cNvSpPr/>
          <p:nvPr/>
        </p:nvSpPr>
        <p:spPr>
          <a:xfrm>
            <a:off x="192552" y="2603415"/>
            <a:ext cx="714582" cy="6047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Ego Agent</a:t>
            </a:r>
            <a:endParaRPr lang="en-001" sz="1600" dirty="0">
              <a:solidFill>
                <a:schemeClr val="tx1"/>
              </a:solidFill>
            </a:endParaRPr>
          </a:p>
        </p:txBody>
      </p:sp>
      <p:sp>
        <p:nvSpPr>
          <p:cNvPr id="116" name="Rectangle 115">
            <a:extLst>
              <a:ext uri="{FF2B5EF4-FFF2-40B4-BE49-F238E27FC236}">
                <a16:creationId xmlns:a16="http://schemas.microsoft.com/office/drawing/2014/main" id="{1817CEED-CF77-D50D-FF99-3BDC7EF1ACED}"/>
              </a:ext>
            </a:extLst>
          </p:cNvPr>
          <p:cNvSpPr/>
          <p:nvPr/>
        </p:nvSpPr>
        <p:spPr>
          <a:xfrm>
            <a:off x="1277653" y="1751826"/>
            <a:ext cx="1266496" cy="4575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Horizon Map</a:t>
            </a:r>
            <a:endParaRPr lang="en-001" sz="1600" dirty="0">
              <a:solidFill>
                <a:schemeClr val="tx1"/>
              </a:solidFill>
            </a:endParaRPr>
          </a:p>
        </p:txBody>
      </p:sp>
      <p:sp>
        <p:nvSpPr>
          <p:cNvPr id="117" name="Rectangle 116">
            <a:extLst>
              <a:ext uri="{FF2B5EF4-FFF2-40B4-BE49-F238E27FC236}">
                <a16:creationId xmlns:a16="http://schemas.microsoft.com/office/drawing/2014/main" id="{F23A5D81-05EC-B434-56BA-320941890658}"/>
              </a:ext>
            </a:extLst>
          </p:cNvPr>
          <p:cNvSpPr/>
          <p:nvPr/>
        </p:nvSpPr>
        <p:spPr>
          <a:xfrm>
            <a:off x="2886125" y="1739514"/>
            <a:ext cx="1512183" cy="4575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Neighbor Map</a:t>
            </a:r>
            <a:endParaRPr lang="en-001" sz="1600" dirty="0">
              <a:solidFill>
                <a:schemeClr val="tx1"/>
              </a:solidFill>
            </a:endParaRPr>
          </a:p>
        </p:txBody>
      </p:sp>
      <p:cxnSp>
        <p:nvCxnSpPr>
          <p:cNvPr id="118" name="Straight Arrow Connector 117">
            <a:extLst>
              <a:ext uri="{FF2B5EF4-FFF2-40B4-BE49-F238E27FC236}">
                <a16:creationId xmlns:a16="http://schemas.microsoft.com/office/drawing/2014/main" id="{6BD7F889-9082-A3BC-F881-7F8BC7407616}"/>
              </a:ext>
            </a:extLst>
          </p:cNvPr>
          <p:cNvCxnSpPr>
            <a:cxnSpLocks/>
            <a:endCxn id="117" idx="2"/>
          </p:cNvCxnSpPr>
          <p:nvPr/>
        </p:nvCxnSpPr>
        <p:spPr>
          <a:xfrm flipV="1">
            <a:off x="3063878" y="2197030"/>
            <a:ext cx="578339" cy="1488684"/>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E884D3F4-8DB4-A945-4342-D37D1C81EE53}"/>
              </a:ext>
            </a:extLst>
          </p:cNvPr>
          <p:cNvCxnSpPr>
            <a:cxnSpLocks/>
          </p:cNvCxnSpPr>
          <p:nvPr/>
        </p:nvCxnSpPr>
        <p:spPr>
          <a:xfrm flipV="1">
            <a:off x="1795607" y="2197030"/>
            <a:ext cx="0" cy="946307"/>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B5A02C7F-A367-C7BF-3B84-D84B348C3920}"/>
              </a:ext>
            </a:extLst>
          </p:cNvPr>
          <p:cNvSpPr txBox="1"/>
          <p:nvPr/>
        </p:nvSpPr>
        <p:spPr>
          <a:xfrm>
            <a:off x="4471951" y="5713421"/>
            <a:ext cx="4186445" cy="338554"/>
          </a:xfrm>
          <a:prstGeom prst="rect">
            <a:avLst/>
          </a:prstGeom>
          <a:noFill/>
        </p:spPr>
        <p:txBody>
          <a:bodyPr wrap="square" rtlCol="0">
            <a:spAutoFit/>
          </a:bodyPr>
          <a:lstStyle/>
          <a:p>
            <a:r>
              <a:rPr lang="en-US" sz="1600" dirty="0"/>
              <a:t>Fig – 4: LSTM-CNN Architecture</a:t>
            </a:r>
            <a:endParaRPr lang="en-001" sz="1600" dirty="0"/>
          </a:p>
        </p:txBody>
      </p:sp>
    </p:spTree>
    <p:extLst>
      <p:ext uri="{BB962C8B-B14F-4D97-AF65-F5344CB8AC3E}">
        <p14:creationId xmlns:p14="http://schemas.microsoft.com/office/powerpoint/2010/main" val="2009708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C09646A-0206-1682-D520-50900FD30C1D}"/>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Dataset Details</a:t>
            </a:r>
          </a:p>
        </p:txBody>
      </p:sp>
      <p:graphicFrame>
        <p:nvGraphicFramePr>
          <p:cNvPr id="6" name="Table 5">
            <a:extLst>
              <a:ext uri="{FF2B5EF4-FFF2-40B4-BE49-F238E27FC236}">
                <a16:creationId xmlns:a16="http://schemas.microsoft.com/office/drawing/2014/main" id="{41C20186-486C-D557-35B9-2EA22DEF8144}"/>
              </a:ext>
            </a:extLst>
          </p:cNvPr>
          <p:cNvGraphicFramePr>
            <a:graphicFrameLocks noGrp="1"/>
          </p:cNvGraphicFramePr>
          <p:nvPr>
            <p:extLst>
              <p:ext uri="{D42A27DB-BD31-4B8C-83A1-F6EECF244321}">
                <p14:modId xmlns:p14="http://schemas.microsoft.com/office/powerpoint/2010/main" val="2758525852"/>
              </p:ext>
            </p:extLst>
          </p:nvPr>
        </p:nvGraphicFramePr>
        <p:xfrm>
          <a:off x="2031999" y="1747667"/>
          <a:ext cx="8431349" cy="4401815"/>
        </p:xfrm>
        <a:graphic>
          <a:graphicData uri="http://schemas.openxmlformats.org/drawingml/2006/table">
            <a:tbl>
              <a:tblPr firstRow="1" bandRow="1">
                <a:tableStyleId>{5C22544A-7EE6-4342-B048-85BDC9FD1C3A}</a:tableStyleId>
              </a:tblPr>
              <a:tblGrid>
                <a:gridCol w="1781122">
                  <a:extLst>
                    <a:ext uri="{9D8B030D-6E8A-4147-A177-3AD203B41FA5}">
                      <a16:colId xmlns:a16="http://schemas.microsoft.com/office/drawing/2014/main" val="3567010053"/>
                    </a:ext>
                  </a:extLst>
                </a:gridCol>
                <a:gridCol w="6650227">
                  <a:extLst>
                    <a:ext uri="{9D8B030D-6E8A-4147-A177-3AD203B41FA5}">
                      <a16:colId xmlns:a16="http://schemas.microsoft.com/office/drawing/2014/main" val="1333577537"/>
                    </a:ext>
                  </a:extLst>
                </a:gridCol>
              </a:tblGrid>
              <a:tr h="368299">
                <a:tc>
                  <a:txBody>
                    <a:bodyPr/>
                    <a:lstStyle/>
                    <a:p>
                      <a:pPr algn="ctr"/>
                      <a:r>
                        <a:rPr lang="en-US" dirty="0">
                          <a:solidFill>
                            <a:schemeClr val="tx1"/>
                          </a:solidFill>
                        </a:rPr>
                        <a:t>Attribute</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Description</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3355992"/>
                  </a:ext>
                </a:extLst>
              </a:tr>
              <a:tr h="635694">
                <a:tc>
                  <a:txBody>
                    <a:bodyPr/>
                    <a:lstStyle/>
                    <a:p>
                      <a:pPr algn="l"/>
                      <a:r>
                        <a:rPr lang="en-US" dirty="0" err="1"/>
                        <a:t>Frame_id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a unique frame of a video stream which is captured on 2fps rate.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0074624"/>
                  </a:ext>
                </a:extLst>
              </a:tr>
              <a:tr h="368299">
                <a:tc>
                  <a:txBody>
                    <a:bodyPr/>
                    <a:lstStyle/>
                    <a:p>
                      <a:pPr algn="l"/>
                      <a:r>
                        <a:rPr lang="en-US" dirty="0" err="1"/>
                        <a:t>Object_id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unique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291069"/>
                  </a:ext>
                </a:extLst>
              </a:tr>
              <a:tr h="635694">
                <a:tc>
                  <a:txBody>
                    <a:bodyPr/>
                    <a:lstStyle/>
                    <a:p>
                      <a:pPr algn="l"/>
                      <a:r>
                        <a:rPr lang="en-US" dirty="0" err="1"/>
                        <a:t>Object_type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type of an object such as vehicle, bicycle, pedestrian or other.</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73272547"/>
                  </a:ext>
                </a:extLst>
              </a:tr>
              <a:tr h="635694">
                <a:tc>
                  <a:txBody>
                    <a:bodyPr/>
                    <a:lstStyle/>
                    <a:p>
                      <a:pPr algn="l"/>
                      <a:r>
                        <a:rPr lang="en-US" dirty="0" err="1"/>
                        <a:t>Position_x,y,z</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position </a:t>
                      </a:r>
                      <a:r>
                        <a:rPr lang="en-US" dirty="0" err="1"/>
                        <a:t>x,y,z</a:t>
                      </a:r>
                      <a:r>
                        <a:rPr lang="en-US" dirty="0"/>
                        <a:t> indicates the location of an object in world coordinate system.</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59950"/>
                  </a:ext>
                </a:extLst>
              </a:tr>
              <a:tr h="368299">
                <a:tc>
                  <a:txBody>
                    <a:bodyPr/>
                    <a:lstStyle/>
                    <a:p>
                      <a:pPr algn="l"/>
                      <a:r>
                        <a:rPr lang="en-US" dirty="0" err="1"/>
                        <a:t>Object_length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length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0807984"/>
                  </a:ext>
                </a:extLst>
              </a:tr>
              <a:tr h="368299">
                <a:tc>
                  <a:txBody>
                    <a:bodyPr/>
                    <a:lstStyle/>
                    <a:p>
                      <a:pPr algn="l"/>
                      <a:r>
                        <a:rPr lang="en-US" dirty="0" err="1"/>
                        <a:t>Object_width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width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9522654"/>
                  </a:ext>
                </a:extLst>
              </a:tr>
              <a:tr h="368299">
                <a:tc>
                  <a:txBody>
                    <a:bodyPr/>
                    <a:lstStyle/>
                    <a:p>
                      <a:pPr algn="l"/>
                      <a:r>
                        <a:rPr lang="en-US" dirty="0" err="1"/>
                        <a:t>Object_height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height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825288"/>
                  </a:ext>
                </a:extLst>
              </a:tr>
              <a:tr h="635694">
                <a:tc>
                  <a:txBody>
                    <a:bodyPr/>
                    <a:lstStyle/>
                    <a:p>
                      <a:pPr algn="l"/>
                      <a:r>
                        <a:rPr lang="en-US" dirty="0"/>
                        <a:t>Heading</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heading value is the steering radian with respect to the direction of the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5816514"/>
                  </a:ext>
                </a:extLst>
              </a:tr>
            </a:tbl>
          </a:graphicData>
        </a:graphic>
      </p:graphicFrame>
      <p:sp>
        <p:nvSpPr>
          <p:cNvPr id="7" name="TextBox 6">
            <a:extLst>
              <a:ext uri="{FF2B5EF4-FFF2-40B4-BE49-F238E27FC236}">
                <a16:creationId xmlns:a16="http://schemas.microsoft.com/office/drawing/2014/main" id="{719E8538-1A46-6ACA-7868-547ED469328A}"/>
              </a:ext>
            </a:extLst>
          </p:cNvPr>
          <p:cNvSpPr txBox="1"/>
          <p:nvPr/>
        </p:nvSpPr>
        <p:spPr>
          <a:xfrm>
            <a:off x="10650780" y="5762604"/>
            <a:ext cx="561703" cy="369332"/>
          </a:xfrm>
          <a:prstGeom prst="rect">
            <a:avLst/>
          </a:prstGeom>
          <a:noFill/>
        </p:spPr>
        <p:txBody>
          <a:bodyPr wrap="square" rtlCol="0">
            <a:spAutoFit/>
          </a:bodyPr>
          <a:lstStyle/>
          <a:p>
            <a:r>
              <a:rPr lang="en-US" dirty="0"/>
              <a:t>[5]</a:t>
            </a:r>
            <a:endParaRPr lang="en-001" dirty="0"/>
          </a:p>
        </p:txBody>
      </p:sp>
      <p:sp>
        <p:nvSpPr>
          <p:cNvPr id="8" name="TextBox 7">
            <a:extLst>
              <a:ext uri="{FF2B5EF4-FFF2-40B4-BE49-F238E27FC236}">
                <a16:creationId xmlns:a16="http://schemas.microsoft.com/office/drawing/2014/main" id="{700A07B7-CD7C-8CA1-B93C-3D4398793EB1}"/>
              </a:ext>
            </a:extLst>
          </p:cNvPr>
          <p:cNvSpPr txBox="1"/>
          <p:nvPr/>
        </p:nvSpPr>
        <p:spPr>
          <a:xfrm>
            <a:off x="2962145" y="708518"/>
            <a:ext cx="6769684" cy="954107"/>
          </a:xfrm>
          <a:prstGeom prst="rect">
            <a:avLst/>
          </a:prstGeom>
          <a:noFill/>
        </p:spPr>
        <p:txBody>
          <a:bodyPr wrap="square" rtlCol="0">
            <a:spAutoFit/>
          </a:bodyPr>
          <a:lstStyle/>
          <a:p>
            <a:r>
              <a:rPr lang="en-US" sz="2800" b="1" dirty="0"/>
              <a:t>Dataset Name: </a:t>
            </a:r>
            <a:r>
              <a:rPr lang="en-US" sz="2800" dirty="0" err="1"/>
              <a:t>ApolloScape</a:t>
            </a:r>
            <a:r>
              <a:rPr lang="en-US" sz="2800" dirty="0"/>
              <a:t> Dataset</a:t>
            </a:r>
          </a:p>
          <a:p>
            <a:endParaRPr lang="en-001" sz="2800" dirty="0"/>
          </a:p>
        </p:txBody>
      </p:sp>
      <p:sp>
        <p:nvSpPr>
          <p:cNvPr id="9" name="TextBox 8">
            <a:extLst>
              <a:ext uri="{FF2B5EF4-FFF2-40B4-BE49-F238E27FC236}">
                <a16:creationId xmlns:a16="http://schemas.microsoft.com/office/drawing/2014/main" id="{804E2588-5A13-7134-FA54-3C5CB653152B}"/>
              </a:ext>
            </a:extLst>
          </p:cNvPr>
          <p:cNvSpPr txBox="1"/>
          <p:nvPr/>
        </p:nvSpPr>
        <p:spPr>
          <a:xfrm>
            <a:off x="931090" y="1199558"/>
            <a:ext cx="10633166" cy="677108"/>
          </a:xfrm>
          <a:prstGeom prst="rect">
            <a:avLst/>
          </a:prstGeom>
          <a:noFill/>
        </p:spPr>
        <p:txBody>
          <a:bodyPr wrap="square" rtlCol="0">
            <a:spAutoFit/>
          </a:bodyPr>
          <a:lstStyle/>
          <a:p>
            <a:pPr algn="ctr"/>
            <a:r>
              <a:rPr lang="en-US" sz="2000" dirty="0"/>
              <a:t>It contains 53 file, each file for 1 min sequence with 2 fps (frame per second) rate.</a:t>
            </a:r>
          </a:p>
          <a:p>
            <a:endParaRPr lang="en-001" dirty="0"/>
          </a:p>
        </p:txBody>
      </p:sp>
      <p:sp>
        <p:nvSpPr>
          <p:cNvPr id="10" name="Date Placeholder 10">
            <a:extLst>
              <a:ext uri="{FF2B5EF4-FFF2-40B4-BE49-F238E27FC236}">
                <a16:creationId xmlns:a16="http://schemas.microsoft.com/office/drawing/2014/main" id="{895675CA-FFB9-31B8-F02F-287E9445AED3}"/>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4/27/2024</a:t>
            </a:fld>
            <a:endParaRPr lang="en-US" sz="1600" dirty="0"/>
          </a:p>
        </p:txBody>
      </p:sp>
      <p:sp>
        <p:nvSpPr>
          <p:cNvPr id="11" name="Footer Placeholder 11">
            <a:extLst>
              <a:ext uri="{FF2B5EF4-FFF2-40B4-BE49-F238E27FC236}">
                <a16:creationId xmlns:a16="http://schemas.microsoft.com/office/drawing/2014/main" id="{1FA1B82A-DDE6-AA91-D99F-674AF93C949F}"/>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4FED089E-216F-74EB-914D-62FBFD14427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15</a:t>
            </a:fld>
            <a:endParaRPr lang="en-US" sz="1800" dirty="0"/>
          </a:p>
        </p:txBody>
      </p:sp>
    </p:spTree>
    <p:extLst>
      <p:ext uri="{BB962C8B-B14F-4D97-AF65-F5344CB8AC3E}">
        <p14:creationId xmlns:p14="http://schemas.microsoft.com/office/powerpoint/2010/main" val="232061873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7DF80DA-7685-5CAD-7CC5-C3060BEAEEA9}"/>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Dataset Details</a:t>
            </a:r>
          </a:p>
        </p:txBody>
      </p:sp>
      <p:graphicFrame>
        <p:nvGraphicFramePr>
          <p:cNvPr id="14" name="Table 13">
            <a:extLst>
              <a:ext uri="{FF2B5EF4-FFF2-40B4-BE49-F238E27FC236}">
                <a16:creationId xmlns:a16="http://schemas.microsoft.com/office/drawing/2014/main" id="{6E844B04-35A3-F994-0026-7AAC31EADAF8}"/>
              </a:ext>
            </a:extLst>
          </p:cNvPr>
          <p:cNvGraphicFramePr>
            <a:graphicFrameLocks noGrp="1"/>
          </p:cNvGraphicFramePr>
          <p:nvPr>
            <p:extLst>
              <p:ext uri="{D42A27DB-BD31-4B8C-83A1-F6EECF244321}">
                <p14:modId xmlns:p14="http://schemas.microsoft.com/office/powerpoint/2010/main" val="1235708407"/>
              </p:ext>
            </p:extLst>
          </p:nvPr>
        </p:nvGraphicFramePr>
        <p:xfrm>
          <a:off x="1936354" y="1590063"/>
          <a:ext cx="8431349" cy="3389050"/>
        </p:xfrm>
        <a:graphic>
          <a:graphicData uri="http://schemas.openxmlformats.org/drawingml/2006/table">
            <a:tbl>
              <a:tblPr firstRow="1" bandRow="1">
                <a:tableStyleId>{5C22544A-7EE6-4342-B048-85BDC9FD1C3A}</a:tableStyleId>
              </a:tblPr>
              <a:tblGrid>
                <a:gridCol w="1781122">
                  <a:extLst>
                    <a:ext uri="{9D8B030D-6E8A-4147-A177-3AD203B41FA5}">
                      <a16:colId xmlns:a16="http://schemas.microsoft.com/office/drawing/2014/main" val="3567010053"/>
                    </a:ext>
                  </a:extLst>
                </a:gridCol>
                <a:gridCol w="6650227">
                  <a:extLst>
                    <a:ext uri="{9D8B030D-6E8A-4147-A177-3AD203B41FA5}">
                      <a16:colId xmlns:a16="http://schemas.microsoft.com/office/drawing/2014/main" val="1333577537"/>
                    </a:ext>
                  </a:extLst>
                </a:gridCol>
              </a:tblGrid>
              <a:tr h="368299">
                <a:tc>
                  <a:txBody>
                    <a:bodyPr/>
                    <a:lstStyle/>
                    <a:p>
                      <a:pPr algn="ctr"/>
                      <a:r>
                        <a:rPr lang="en-US" dirty="0">
                          <a:solidFill>
                            <a:schemeClr val="tx1"/>
                          </a:solidFill>
                        </a:rPr>
                        <a:t>Attribute</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Description</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3355992"/>
                  </a:ext>
                </a:extLst>
              </a:tr>
              <a:tr h="635694">
                <a:tc>
                  <a:txBody>
                    <a:bodyPr/>
                    <a:lstStyle/>
                    <a:p>
                      <a:pPr algn="l"/>
                      <a:r>
                        <a:rPr lang="en-US" dirty="0" err="1"/>
                        <a:t>Frame_id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a unique frame of a video stream which is captured on 2fps rate.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0074624"/>
                  </a:ext>
                </a:extLst>
              </a:tr>
              <a:tr h="368299">
                <a:tc>
                  <a:txBody>
                    <a:bodyPr/>
                    <a:lstStyle/>
                    <a:p>
                      <a:pPr algn="l"/>
                      <a:r>
                        <a:rPr lang="en-US" dirty="0" err="1"/>
                        <a:t>Num_agent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number of agents of this frame.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291069"/>
                  </a:ext>
                </a:extLst>
              </a:tr>
              <a:tr h="635694">
                <a:tc>
                  <a:txBody>
                    <a:bodyPr/>
                    <a:lstStyle/>
                    <a:p>
                      <a:pPr algn="l"/>
                      <a:r>
                        <a:rPr lang="en-US" dirty="0" err="1"/>
                        <a:t>Position_x,y</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position </a:t>
                      </a:r>
                      <a:r>
                        <a:rPr lang="en-US" dirty="0" err="1"/>
                        <a:t>x,y</a:t>
                      </a:r>
                      <a:r>
                        <a:rPr lang="en-US" dirty="0"/>
                        <a:t> indicates the ground truth value of an agent in world coordinate system.</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59950"/>
                  </a:ext>
                </a:extLst>
              </a:tr>
              <a:tr h="368299">
                <a:tc>
                  <a:txBody>
                    <a:bodyPr/>
                    <a:lstStyle/>
                    <a:p>
                      <a:pPr algn="l"/>
                      <a:r>
                        <a:rPr lang="en-US" dirty="0" err="1"/>
                        <a:t>Agent_length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length of an 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0807984"/>
                  </a:ext>
                </a:extLst>
              </a:tr>
              <a:tr h="368299">
                <a:tc>
                  <a:txBody>
                    <a:bodyPr/>
                    <a:lstStyle/>
                    <a:p>
                      <a:pPr algn="l"/>
                      <a:r>
                        <a:rPr lang="en-US" dirty="0" err="1"/>
                        <a:t>Agent_width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width of an 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9522654"/>
                  </a:ext>
                </a:extLst>
              </a:tr>
              <a:tr h="635694">
                <a:tc>
                  <a:txBody>
                    <a:bodyPr/>
                    <a:lstStyle/>
                    <a:p>
                      <a:pPr algn="l"/>
                      <a:r>
                        <a:rPr lang="en-US" dirty="0" err="1"/>
                        <a:t>Agent_name_id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type of an agent with an 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5816514"/>
                  </a:ext>
                </a:extLst>
              </a:tr>
            </a:tbl>
          </a:graphicData>
        </a:graphic>
      </p:graphicFrame>
      <p:sp>
        <p:nvSpPr>
          <p:cNvPr id="15" name="TextBox 14">
            <a:extLst>
              <a:ext uri="{FF2B5EF4-FFF2-40B4-BE49-F238E27FC236}">
                <a16:creationId xmlns:a16="http://schemas.microsoft.com/office/drawing/2014/main" id="{734CD2CD-2B8C-5CFD-0C85-5D1FF1D0EDB2}"/>
              </a:ext>
            </a:extLst>
          </p:cNvPr>
          <p:cNvSpPr txBox="1"/>
          <p:nvPr/>
        </p:nvSpPr>
        <p:spPr>
          <a:xfrm>
            <a:off x="10556470" y="4609781"/>
            <a:ext cx="561703" cy="369332"/>
          </a:xfrm>
          <a:prstGeom prst="rect">
            <a:avLst/>
          </a:prstGeom>
          <a:noFill/>
        </p:spPr>
        <p:txBody>
          <a:bodyPr wrap="square" rtlCol="0">
            <a:spAutoFit/>
          </a:bodyPr>
          <a:lstStyle/>
          <a:p>
            <a:r>
              <a:rPr lang="en-US" dirty="0"/>
              <a:t>[6]</a:t>
            </a:r>
            <a:endParaRPr lang="en-001" dirty="0"/>
          </a:p>
        </p:txBody>
      </p:sp>
      <p:sp>
        <p:nvSpPr>
          <p:cNvPr id="16" name="TextBox 15">
            <a:extLst>
              <a:ext uri="{FF2B5EF4-FFF2-40B4-BE49-F238E27FC236}">
                <a16:creationId xmlns:a16="http://schemas.microsoft.com/office/drawing/2014/main" id="{D7AD4408-7307-B24B-47D0-06BD5B36508A}"/>
              </a:ext>
            </a:extLst>
          </p:cNvPr>
          <p:cNvSpPr txBox="1"/>
          <p:nvPr/>
        </p:nvSpPr>
        <p:spPr>
          <a:xfrm>
            <a:off x="3799153" y="960310"/>
            <a:ext cx="4705752" cy="954107"/>
          </a:xfrm>
          <a:prstGeom prst="rect">
            <a:avLst/>
          </a:prstGeom>
          <a:noFill/>
        </p:spPr>
        <p:txBody>
          <a:bodyPr wrap="square" rtlCol="0">
            <a:spAutoFit/>
          </a:bodyPr>
          <a:lstStyle/>
          <a:p>
            <a:r>
              <a:rPr lang="en-US" sz="2800" b="1" dirty="0"/>
              <a:t>Dataset Name: </a:t>
            </a:r>
            <a:r>
              <a:rPr lang="en-US" sz="2800" dirty="0"/>
              <a:t>TRAF Dataset</a:t>
            </a:r>
          </a:p>
          <a:p>
            <a:endParaRPr lang="en-001" sz="2800" dirty="0"/>
          </a:p>
        </p:txBody>
      </p:sp>
      <p:sp>
        <p:nvSpPr>
          <p:cNvPr id="18" name="Date Placeholder 10">
            <a:extLst>
              <a:ext uri="{FF2B5EF4-FFF2-40B4-BE49-F238E27FC236}">
                <a16:creationId xmlns:a16="http://schemas.microsoft.com/office/drawing/2014/main" id="{E1975DA0-6C14-CF59-A929-33C800007175}"/>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4/27/2024</a:t>
            </a:fld>
            <a:endParaRPr lang="en-US" sz="1600" dirty="0"/>
          </a:p>
        </p:txBody>
      </p:sp>
      <p:sp>
        <p:nvSpPr>
          <p:cNvPr id="19" name="Footer Placeholder 11">
            <a:extLst>
              <a:ext uri="{FF2B5EF4-FFF2-40B4-BE49-F238E27FC236}">
                <a16:creationId xmlns:a16="http://schemas.microsoft.com/office/drawing/2014/main" id="{CD2545F6-F6E1-D490-D637-928463CFB55B}"/>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0" name="Slide Number Placeholder 12">
            <a:extLst>
              <a:ext uri="{FF2B5EF4-FFF2-40B4-BE49-F238E27FC236}">
                <a16:creationId xmlns:a16="http://schemas.microsoft.com/office/drawing/2014/main" id="{415131B8-A360-B333-3A65-8A10A1A894C8}"/>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16</a:t>
            </a:fld>
            <a:endParaRPr lang="en-US" sz="1800" dirty="0"/>
          </a:p>
        </p:txBody>
      </p:sp>
    </p:spTree>
    <p:extLst>
      <p:ext uri="{BB962C8B-B14F-4D97-AF65-F5344CB8AC3E}">
        <p14:creationId xmlns:p14="http://schemas.microsoft.com/office/powerpoint/2010/main" val="42490935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605CEB-2C93-62B5-336F-8E3945356D60}"/>
              </a:ext>
            </a:extLst>
          </p:cNvPr>
          <p:cNvSpPr>
            <a:spLocks noGrp="1"/>
          </p:cNvSpPr>
          <p:nvPr>
            <p:ph type="dt" sz="half" idx="10"/>
          </p:nvPr>
        </p:nvSpPr>
        <p:spPr/>
        <p:txBody>
          <a:bodyPr/>
          <a:lstStyle/>
          <a:p>
            <a:fld id="{673BCC1D-B827-42E4-ADC5-90AB073CF5A4}" type="datetime1">
              <a:rPr lang="en-US" smtClean="0"/>
              <a:t>4/27/2024</a:t>
            </a:fld>
            <a:endParaRPr lang="en-US"/>
          </a:p>
        </p:txBody>
      </p:sp>
      <p:sp>
        <p:nvSpPr>
          <p:cNvPr id="3" name="Footer Placeholder 2">
            <a:extLst>
              <a:ext uri="{FF2B5EF4-FFF2-40B4-BE49-F238E27FC236}">
                <a16:creationId xmlns:a16="http://schemas.microsoft.com/office/drawing/2014/main" id="{4FE7EE2A-A230-7B1E-5B48-84C77A57F0EC}"/>
              </a:ext>
            </a:extLst>
          </p:cNvPr>
          <p:cNvSpPr>
            <a:spLocks noGrp="1"/>
          </p:cNvSpPr>
          <p:nvPr>
            <p:ph type="ftr" sz="quarter" idx="11"/>
          </p:nvPr>
        </p:nvSpPr>
        <p:spPr/>
        <p:txBody>
          <a:bodyPr/>
          <a:lstStyle/>
          <a:p>
            <a:r>
              <a:rPr lang="en-US"/>
              <a:t>Integrative Trajectory Forecasting for Autonomous Vehicles in Mixed Traffic Environments</a:t>
            </a:r>
          </a:p>
        </p:txBody>
      </p:sp>
      <p:sp>
        <p:nvSpPr>
          <p:cNvPr id="4" name="Slide Number Placeholder 3">
            <a:extLst>
              <a:ext uri="{FF2B5EF4-FFF2-40B4-BE49-F238E27FC236}">
                <a16:creationId xmlns:a16="http://schemas.microsoft.com/office/drawing/2014/main" id="{EDDEDCD4-7CBA-1A16-C843-F3BE2144C0A5}"/>
              </a:ext>
            </a:extLst>
          </p:cNvPr>
          <p:cNvSpPr>
            <a:spLocks noGrp="1"/>
          </p:cNvSpPr>
          <p:nvPr>
            <p:ph type="sldNum" sz="quarter" idx="12"/>
          </p:nvPr>
        </p:nvSpPr>
        <p:spPr/>
        <p:txBody>
          <a:bodyPr/>
          <a:lstStyle/>
          <a:p>
            <a:fld id="{DC868833-F837-46FB-9C77-09C205A3C98D}" type="slidenum">
              <a:rPr lang="en-US" smtClean="0"/>
              <a:t>17</a:t>
            </a:fld>
            <a:endParaRPr lang="en-US"/>
          </a:p>
        </p:txBody>
      </p:sp>
      <p:sp>
        <p:nvSpPr>
          <p:cNvPr id="5" name="Rectangle 4">
            <a:extLst>
              <a:ext uri="{FF2B5EF4-FFF2-40B4-BE49-F238E27FC236}">
                <a16:creationId xmlns:a16="http://schemas.microsoft.com/office/drawing/2014/main" id="{96DCDF7E-0407-BE1B-15DD-46AD7645E186}"/>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Dataset Details</a:t>
            </a:r>
          </a:p>
        </p:txBody>
      </p:sp>
      <p:sp>
        <p:nvSpPr>
          <p:cNvPr id="6" name="TextBox 5">
            <a:extLst>
              <a:ext uri="{FF2B5EF4-FFF2-40B4-BE49-F238E27FC236}">
                <a16:creationId xmlns:a16="http://schemas.microsoft.com/office/drawing/2014/main" id="{552B579E-9D24-3417-D974-84562BA629C5}"/>
              </a:ext>
            </a:extLst>
          </p:cNvPr>
          <p:cNvSpPr txBox="1"/>
          <p:nvPr/>
        </p:nvSpPr>
        <p:spPr>
          <a:xfrm>
            <a:off x="1605419" y="972836"/>
            <a:ext cx="8981162" cy="954107"/>
          </a:xfrm>
          <a:prstGeom prst="rect">
            <a:avLst/>
          </a:prstGeom>
          <a:noFill/>
        </p:spPr>
        <p:txBody>
          <a:bodyPr wrap="square" rtlCol="0">
            <a:spAutoFit/>
          </a:bodyPr>
          <a:lstStyle/>
          <a:p>
            <a:r>
              <a:rPr lang="en-US" sz="2800" b="1" dirty="0"/>
              <a:t>Dataset Name: </a:t>
            </a:r>
            <a:r>
              <a:rPr lang="en-US" sz="2800" dirty="0"/>
              <a:t>NGSIM (Next Generation Simulation) Dataset</a:t>
            </a:r>
          </a:p>
          <a:p>
            <a:endParaRPr lang="en-001" sz="2800" dirty="0"/>
          </a:p>
        </p:txBody>
      </p:sp>
    </p:spTree>
    <p:extLst>
      <p:ext uri="{BB962C8B-B14F-4D97-AF65-F5344CB8AC3E}">
        <p14:creationId xmlns:p14="http://schemas.microsoft.com/office/powerpoint/2010/main" val="3506775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9E8285-DC84-9406-D572-73FBC2956668}"/>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Results</a:t>
            </a:r>
          </a:p>
        </p:txBody>
      </p:sp>
      <p:sp>
        <p:nvSpPr>
          <p:cNvPr id="8" name="Date Placeholder 10">
            <a:extLst>
              <a:ext uri="{FF2B5EF4-FFF2-40B4-BE49-F238E27FC236}">
                <a16:creationId xmlns:a16="http://schemas.microsoft.com/office/drawing/2014/main" id="{086C2314-F175-6AE5-2743-D0C1473DC20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1" name="Footer Placeholder 11">
            <a:extLst>
              <a:ext uri="{FF2B5EF4-FFF2-40B4-BE49-F238E27FC236}">
                <a16:creationId xmlns:a16="http://schemas.microsoft.com/office/drawing/2014/main" id="{0468D32A-EDEF-958C-3DF2-38736864D5D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33BE72D9-30C4-38CB-BE78-FD727EE06D67}"/>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18</a:t>
            </a:fld>
            <a:endParaRPr lang="en-US" sz="1800" dirty="0"/>
          </a:p>
        </p:txBody>
      </p:sp>
      <p:sp>
        <p:nvSpPr>
          <p:cNvPr id="2" name="TextBox 1">
            <a:extLst>
              <a:ext uri="{FF2B5EF4-FFF2-40B4-BE49-F238E27FC236}">
                <a16:creationId xmlns:a16="http://schemas.microsoft.com/office/drawing/2014/main" id="{EA4EFF66-0412-F410-2A16-225EBC3FFDBC}"/>
              </a:ext>
            </a:extLst>
          </p:cNvPr>
          <p:cNvSpPr txBox="1"/>
          <p:nvPr/>
        </p:nvSpPr>
        <p:spPr>
          <a:xfrm>
            <a:off x="939800" y="1498600"/>
            <a:ext cx="9271000"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I implement the model with the NGSIM Dataset –</a:t>
            </a:r>
          </a:p>
          <a:p>
            <a:endParaRPr lang="en-001" dirty="0"/>
          </a:p>
        </p:txBody>
      </p:sp>
      <p:graphicFrame>
        <p:nvGraphicFramePr>
          <p:cNvPr id="3" name="Table 2">
            <a:extLst>
              <a:ext uri="{FF2B5EF4-FFF2-40B4-BE49-F238E27FC236}">
                <a16:creationId xmlns:a16="http://schemas.microsoft.com/office/drawing/2014/main" id="{E226A5E6-58D3-5BA4-4E08-E895A345AA2F}"/>
              </a:ext>
            </a:extLst>
          </p:cNvPr>
          <p:cNvGraphicFramePr>
            <a:graphicFrameLocks noGrp="1"/>
          </p:cNvGraphicFramePr>
          <p:nvPr>
            <p:extLst>
              <p:ext uri="{D42A27DB-BD31-4B8C-83A1-F6EECF244321}">
                <p14:modId xmlns:p14="http://schemas.microsoft.com/office/powerpoint/2010/main" val="2943986498"/>
              </p:ext>
            </p:extLst>
          </p:nvPr>
        </p:nvGraphicFramePr>
        <p:xfrm>
          <a:off x="2195293" y="2199888"/>
          <a:ext cx="7015942" cy="741680"/>
        </p:xfrm>
        <a:graphic>
          <a:graphicData uri="http://schemas.openxmlformats.org/drawingml/2006/table">
            <a:tbl>
              <a:tblPr firstRow="1" bandRow="1">
                <a:tableStyleId>{5C22544A-7EE6-4342-B048-85BDC9FD1C3A}</a:tableStyleId>
              </a:tblPr>
              <a:tblGrid>
                <a:gridCol w="4598062">
                  <a:extLst>
                    <a:ext uri="{9D8B030D-6E8A-4147-A177-3AD203B41FA5}">
                      <a16:colId xmlns:a16="http://schemas.microsoft.com/office/drawing/2014/main" val="782081513"/>
                    </a:ext>
                  </a:extLst>
                </a:gridCol>
                <a:gridCol w="2417880">
                  <a:extLst>
                    <a:ext uri="{9D8B030D-6E8A-4147-A177-3AD203B41FA5}">
                      <a16:colId xmlns:a16="http://schemas.microsoft.com/office/drawing/2014/main" val="4021556088"/>
                    </a:ext>
                  </a:extLst>
                </a:gridCol>
              </a:tblGrid>
              <a:tr h="370840">
                <a:tc>
                  <a:txBody>
                    <a:bodyPr/>
                    <a:lstStyle/>
                    <a:p>
                      <a:pPr algn="ctr"/>
                      <a:r>
                        <a:rPr lang="en-US" b="0" dirty="0">
                          <a:solidFill>
                            <a:schemeClr val="tx1"/>
                          </a:solidFill>
                        </a:rPr>
                        <a:t>Average Displacement Error (ADE)</a:t>
                      </a:r>
                      <a:endParaRPr lang="en-001" b="0" dirty="0">
                        <a:solidFill>
                          <a:schemeClr val="tx1"/>
                        </a:solidFill>
                      </a:endParaRPr>
                    </a:p>
                  </a:txBody>
                  <a:tcPr/>
                </a:tc>
                <a:tc>
                  <a:txBody>
                    <a:bodyPr/>
                    <a:lstStyle/>
                    <a:p>
                      <a:pPr algn="ctr"/>
                      <a:r>
                        <a:rPr lang="en-US" b="0" dirty="0">
                          <a:solidFill>
                            <a:schemeClr val="tx1"/>
                          </a:solidFill>
                        </a:rPr>
                        <a:t>2.86164</a:t>
                      </a:r>
                      <a:endParaRPr lang="en-001" b="0" dirty="0">
                        <a:solidFill>
                          <a:schemeClr val="tx1"/>
                        </a:solidFill>
                      </a:endParaRPr>
                    </a:p>
                  </a:txBody>
                  <a:tcPr/>
                </a:tc>
                <a:extLst>
                  <a:ext uri="{0D108BD9-81ED-4DB2-BD59-A6C34878D82A}">
                    <a16:rowId xmlns:a16="http://schemas.microsoft.com/office/drawing/2014/main" val="455094484"/>
                  </a:ext>
                </a:extLst>
              </a:tr>
              <a:tr h="370840">
                <a:tc>
                  <a:txBody>
                    <a:bodyPr/>
                    <a:lstStyle/>
                    <a:p>
                      <a:pPr algn="ctr"/>
                      <a:r>
                        <a:rPr lang="en-US" dirty="0"/>
                        <a:t>Final Displacement Error (FDE)</a:t>
                      </a:r>
                      <a:endParaRPr lang="en-001" dirty="0"/>
                    </a:p>
                  </a:txBody>
                  <a:tcPr/>
                </a:tc>
                <a:tc>
                  <a:txBody>
                    <a:bodyPr/>
                    <a:lstStyle/>
                    <a:p>
                      <a:pPr algn="ctr"/>
                      <a:r>
                        <a:rPr lang="en-US" dirty="0"/>
                        <a:t>5.19008</a:t>
                      </a:r>
                      <a:endParaRPr lang="en-001" dirty="0"/>
                    </a:p>
                  </a:txBody>
                  <a:tcPr/>
                </a:tc>
                <a:extLst>
                  <a:ext uri="{0D108BD9-81ED-4DB2-BD59-A6C34878D82A}">
                    <a16:rowId xmlns:a16="http://schemas.microsoft.com/office/drawing/2014/main" val="760407420"/>
                  </a:ext>
                </a:extLst>
              </a:tr>
            </a:tbl>
          </a:graphicData>
        </a:graphic>
      </p:graphicFrame>
      <p:graphicFrame>
        <p:nvGraphicFramePr>
          <p:cNvPr id="6" name="Table 5">
            <a:extLst>
              <a:ext uri="{FF2B5EF4-FFF2-40B4-BE49-F238E27FC236}">
                <a16:creationId xmlns:a16="http://schemas.microsoft.com/office/drawing/2014/main" id="{066EE8D0-1F44-1F74-7864-15526721BE4C}"/>
              </a:ext>
            </a:extLst>
          </p:cNvPr>
          <p:cNvGraphicFramePr>
            <a:graphicFrameLocks noGrp="1"/>
          </p:cNvGraphicFramePr>
          <p:nvPr>
            <p:extLst>
              <p:ext uri="{D42A27DB-BD31-4B8C-83A1-F6EECF244321}">
                <p14:modId xmlns:p14="http://schemas.microsoft.com/office/powerpoint/2010/main" val="440141148"/>
              </p:ext>
            </p:extLst>
          </p:nvPr>
        </p:nvGraphicFramePr>
        <p:xfrm>
          <a:off x="1511300" y="3533457"/>
          <a:ext cx="8128000" cy="15087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216856576"/>
                    </a:ext>
                  </a:extLst>
                </a:gridCol>
                <a:gridCol w="4064000">
                  <a:extLst>
                    <a:ext uri="{9D8B030D-6E8A-4147-A177-3AD203B41FA5}">
                      <a16:colId xmlns:a16="http://schemas.microsoft.com/office/drawing/2014/main" val="1541769776"/>
                    </a:ext>
                  </a:extLst>
                </a:gridCol>
              </a:tblGrid>
              <a:tr h="370840">
                <a:tc>
                  <a:txBody>
                    <a:bodyPr/>
                    <a:lstStyle/>
                    <a:p>
                      <a:r>
                        <a:rPr lang="en-US" sz="1200" b="1" i="0" dirty="0">
                          <a:solidFill>
                            <a:srgbClr val="000000"/>
                          </a:solidFill>
                          <a:effectLst/>
                          <a:latin typeface="TimesNewRomanPS-BoldMT"/>
                        </a:rPr>
                        <a:t>Operation </a:t>
                      </a:r>
                      <a:endParaRPr lang="en-US" dirty="0">
                        <a:effectLst/>
                      </a:endParaRPr>
                    </a:p>
                  </a:txBody>
                  <a:tcPr anchor="ctr"/>
                </a:tc>
                <a:tc>
                  <a:txBody>
                    <a:bodyPr/>
                    <a:lstStyle/>
                    <a:p>
                      <a:r>
                        <a:rPr lang="en-US" sz="1200" b="1" i="0">
                          <a:solidFill>
                            <a:srgbClr val="000000"/>
                          </a:solidFill>
                          <a:effectLst/>
                          <a:latin typeface="TimesNewRomanPS-BoldMT"/>
                        </a:rPr>
                        <a:t>Value (s)</a:t>
                      </a:r>
                      <a:endParaRPr lang="en-US">
                        <a:effectLst/>
                      </a:endParaRPr>
                    </a:p>
                  </a:txBody>
                  <a:tcPr anchor="ctr"/>
                </a:tc>
                <a:extLst>
                  <a:ext uri="{0D108BD9-81ED-4DB2-BD59-A6C34878D82A}">
                    <a16:rowId xmlns:a16="http://schemas.microsoft.com/office/drawing/2014/main" val="3865598119"/>
                  </a:ext>
                </a:extLst>
              </a:tr>
              <a:tr h="370840">
                <a:tc>
                  <a:txBody>
                    <a:bodyPr/>
                    <a:lstStyle/>
                    <a:p>
                      <a:r>
                        <a:rPr lang="en-US" sz="2000" b="0" i="0" dirty="0">
                          <a:solidFill>
                            <a:srgbClr val="000000"/>
                          </a:solidFill>
                          <a:effectLst/>
                          <a:latin typeface="TimesNewRomanPSMT"/>
                        </a:rPr>
                        <a:t>Data Loading Time </a:t>
                      </a:r>
                      <a:endParaRPr lang="en-US" sz="3200" dirty="0">
                        <a:effectLst/>
                      </a:endParaRPr>
                    </a:p>
                  </a:txBody>
                  <a:tcPr anchor="ctr"/>
                </a:tc>
                <a:tc>
                  <a:txBody>
                    <a:bodyPr/>
                    <a:lstStyle/>
                    <a:p>
                      <a:r>
                        <a:rPr lang="en-001" sz="2000" b="0" i="0" dirty="0">
                          <a:solidFill>
                            <a:srgbClr val="000000"/>
                          </a:solidFill>
                          <a:effectLst/>
                          <a:latin typeface="TimesNewRomanPSMT"/>
                        </a:rPr>
                        <a:t>0.418</a:t>
                      </a:r>
                      <a:endParaRPr lang="en-001" sz="3200" dirty="0">
                        <a:effectLst/>
                      </a:endParaRPr>
                    </a:p>
                  </a:txBody>
                  <a:tcPr anchor="ctr"/>
                </a:tc>
                <a:extLst>
                  <a:ext uri="{0D108BD9-81ED-4DB2-BD59-A6C34878D82A}">
                    <a16:rowId xmlns:a16="http://schemas.microsoft.com/office/drawing/2014/main" val="701144951"/>
                  </a:ext>
                </a:extLst>
              </a:tr>
              <a:tr h="370840">
                <a:tc>
                  <a:txBody>
                    <a:bodyPr/>
                    <a:lstStyle/>
                    <a:p>
                      <a:r>
                        <a:rPr lang="en-US" sz="1800" b="0" i="0" dirty="0">
                          <a:solidFill>
                            <a:srgbClr val="000000"/>
                          </a:solidFill>
                          <a:effectLst/>
                          <a:latin typeface="TimesNewRomanPSMT"/>
                        </a:rPr>
                        <a:t>Training Time </a:t>
                      </a:r>
                      <a:endParaRPr lang="en-001" dirty="0"/>
                    </a:p>
                  </a:txBody>
                  <a:tcPr/>
                </a:tc>
                <a:tc>
                  <a:txBody>
                    <a:bodyPr/>
                    <a:lstStyle/>
                    <a:p>
                      <a:r>
                        <a:rPr lang="en-001" sz="1800" b="0" i="0" dirty="0">
                          <a:solidFill>
                            <a:srgbClr val="000000"/>
                          </a:solidFill>
                          <a:effectLst/>
                          <a:latin typeface="TimesNewRomanPSMT"/>
                        </a:rPr>
                        <a:t>30961.05</a:t>
                      </a:r>
                      <a:endParaRPr lang="en-001" dirty="0"/>
                    </a:p>
                  </a:txBody>
                  <a:tcPr/>
                </a:tc>
                <a:extLst>
                  <a:ext uri="{0D108BD9-81ED-4DB2-BD59-A6C34878D82A}">
                    <a16:rowId xmlns:a16="http://schemas.microsoft.com/office/drawing/2014/main" val="2661967453"/>
                  </a:ext>
                </a:extLst>
              </a:tr>
              <a:tr h="370840">
                <a:tc>
                  <a:txBody>
                    <a:bodyPr/>
                    <a:lstStyle/>
                    <a:p>
                      <a:r>
                        <a:rPr lang="en-US" sz="1800" b="0" i="0" dirty="0">
                          <a:solidFill>
                            <a:srgbClr val="000000"/>
                          </a:solidFill>
                          <a:effectLst/>
                          <a:latin typeface="TimesNewRomanPSMT"/>
                        </a:rPr>
                        <a:t>Testing Time </a:t>
                      </a:r>
                      <a:endParaRPr lang="en-001" dirty="0"/>
                    </a:p>
                  </a:txBody>
                  <a:tcPr/>
                </a:tc>
                <a:tc>
                  <a:txBody>
                    <a:bodyPr/>
                    <a:lstStyle/>
                    <a:p>
                      <a:r>
                        <a:rPr lang="en-001" sz="1800" b="0" i="0" dirty="0">
                          <a:solidFill>
                            <a:srgbClr val="000000"/>
                          </a:solidFill>
                          <a:effectLst/>
                          <a:latin typeface="TimesNewRomanPSMT"/>
                        </a:rPr>
                        <a:t>119.77</a:t>
                      </a:r>
                      <a:endParaRPr lang="en-001" dirty="0"/>
                    </a:p>
                  </a:txBody>
                  <a:tcPr/>
                </a:tc>
                <a:extLst>
                  <a:ext uri="{0D108BD9-81ED-4DB2-BD59-A6C34878D82A}">
                    <a16:rowId xmlns:a16="http://schemas.microsoft.com/office/drawing/2014/main" val="2024766501"/>
                  </a:ext>
                </a:extLst>
              </a:tr>
            </a:tbl>
          </a:graphicData>
        </a:graphic>
      </p:graphicFrame>
    </p:spTree>
    <p:extLst>
      <p:ext uri="{BB962C8B-B14F-4D97-AF65-F5344CB8AC3E}">
        <p14:creationId xmlns:p14="http://schemas.microsoft.com/office/powerpoint/2010/main" val="3429276604"/>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5E94A2-76D1-8B8B-FC9D-79B72DBDF23D}"/>
              </a:ext>
            </a:extLst>
          </p:cNvPr>
          <p:cNvSpPr>
            <a:spLocks noGrp="1"/>
          </p:cNvSpPr>
          <p:nvPr>
            <p:ph type="dt" sz="half" idx="10"/>
          </p:nvPr>
        </p:nvSpPr>
        <p:spPr/>
        <p:txBody>
          <a:bodyPr/>
          <a:lstStyle/>
          <a:p>
            <a:fld id="{673BCC1D-B827-42E4-ADC5-90AB073CF5A4}" type="datetime1">
              <a:rPr lang="en-US" smtClean="0"/>
              <a:t>4/27/2024</a:t>
            </a:fld>
            <a:endParaRPr lang="en-US"/>
          </a:p>
        </p:txBody>
      </p:sp>
      <p:sp>
        <p:nvSpPr>
          <p:cNvPr id="3" name="Footer Placeholder 2">
            <a:extLst>
              <a:ext uri="{FF2B5EF4-FFF2-40B4-BE49-F238E27FC236}">
                <a16:creationId xmlns:a16="http://schemas.microsoft.com/office/drawing/2014/main" id="{032F60F3-5F25-FF3A-2C92-53257A4DAA61}"/>
              </a:ext>
            </a:extLst>
          </p:cNvPr>
          <p:cNvSpPr>
            <a:spLocks noGrp="1"/>
          </p:cNvSpPr>
          <p:nvPr>
            <p:ph type="ftr" sz="quarter" idx="11"/>
          </p:nvPr>
        </p:nvSpPr>
        <p:spPr/>
        <p:txBody>
          <a:bodyPr/>
          <a:lstStyle/>
          <a:p>
            <a:r>
              <a:rPr lang="en-US"/>
              <a:t>Integrative Trajectory Forecasting for Autonomous Vehicles in Mixed Traffic Environments</a:t>
            </a:r>
          </a:p>
        </p:txBody>
      </p:sp>
      <p:sp>
        <p:nvSpPr>
          <p:cNvPr id="4" name="Slide Number Placeholder 3">
            <a:extLst>
              <a:ext uri="{FF2B5EF4-FFF2-40B4-BE49-F238E27FC236}">
                <a16:creationId xmlns:a16="http://schemas.microsoft.com/office/drawing/2014/main" id="{25A2F026-77A3-684D-A923-667C6C7E14AF}"/>
              </a:ext>
            </a:extLst>
          </p:cNvPr>
          <p:cNvSpPr>
            <a:spLocks noGrp="1"/>
          </p:cNvSpPr>
          <p:nvPr>
            <p:ph type="sldNum" sz="quarter" idx="12"/>
          </p:nvPr>
        </p:nvSpPr>
        <p:spPr/>
        <p:txBody>
          <a:bodyPr/>
          <a:lstStyle/>
          <a:p>
            <a:fld id="{DC868833-F837-46FB-9C77-09C205A3C98D}" type="slidenum">
              <a:rPr lang="en-US" smtClean="0"/>
              <a:t>19</a:t>
            </a:fld>
            <a:endParaRPr lang="en-US"/>
          </a:p>
        </p:txBody>
      </p:sp>
      <p:sp>
        <p:nvSpPr>
          <p:cNvPr id="5" name="Rectangle 4">
            <a:extLst>
              <a:ext uri="{FF2B5EF4-FFF2-40B4-BE49-F238E27FC236}">
                <a16:creationId xmlns:a16="http://schemas.microsoft.com/office/drawing/2014/main" id="{6F6F54AC-71DF-FD86-2506-7EB2C7EC6D1C}"/>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Results</a:t>
            </a:r>
          </a:p>
        </p:txBody>
      </p:sp>
      <p:sp>
        <p:nvSpPr>
          <p:cNvPr id="6" name="TextBox 5">
            <a:extLst>
              <a:ext uri="{FF2B5EF4-FFF2-40B4-BE49-F238E27FC236}">
                <a16:creationId xmlns:a16="http://schemas.microsoft.com/office/drawing/2014/main" id="{5939D9B4-C701-DCE5-CF64-05FBB846AF0D}"/>
              </a:ext>
            </a:extLst>
          </p:cNvPr>
          <p:cNvSpPr txBox="1"/>
          <p:nvPr/>
        </p:nvSpPr>
        <p:spPr>
          <a:xfrm>
            <a:off x="939800" y="1448496"/>
            <a:ext cx="9271000"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Average Training Loss vs Epoch Curve –</a:t>
            </a:r>
          </a:p>
          <a:p>
            <a:endParaRPr lang="en-001" dirty="0"/>
          </a:p>
        </p:txBody>
      </p:sp>
      <p:pic>
        <p:nvPicPr>
          <p:cNvPr id="10" name="Picture 9" descr="A graph with a line graph&#10;&#10;Description automatically generated">
            <a:extLst>
              <a:ext uri="{FF2B5EF4-FFF2-40B4-BE49-F238E27FC236}">
                <a16:creationId xmlns:a16="http://schemas.microsoft.com/office/drawing/2014/main" id="{B03730CE-010D-10BF-79D7-81E7C4EC54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389" y="1910895"/>
            <a:ext cx="7938411" cy="3339957"/>
          </a:xfrm>
          <a:prstGeom prst="rect">
            <a:avLst/>
          </a:prstGeom>
        </p:spPr>
      </p:pic>
    </p:spTree>
    <p:extLst>
      <p:ext uri="{BB962C8B-B14F-4D97-AF65-F5344CB8AC3E}">
        <p14:creationId xmlns:p14="http://schemas.microsoft.com/office/powerpoint/2010/main" val="4063399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83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F461C4-2421-4ACF-85A5-09B4BC3A3153}"/>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Topic Outline</a:t>
            </a:r>
          </a:p>
        </p:txBody>
      </p:sp>
      <p:sp>
        <p:nvSpPr>
          <p:cNvPr id="3" name="TextBox 2">
            <a:extLst>
              <a:ext uri="{FF2B5EF4-FFF2-40B4-BE49-F238E27FC236}">
                <a16:creationId xmlns:a16="http://schemas.microsoft.com/office/drawing/2014/main" id="{5F4A8CBD-32EF-4B08-99FE-0ABA4998291A}"/>
              </a:ext>
            </a:extLst>
          </p:cNvPr>
          <p:cNvSpPr txBox="1"/>
          <p:nvPr/>
        </p:nvSpPr>
        <p:spPr>
          <a:xfrm>
            <a:off x="1426754" y="1390696"/>
            <a:ext cx="7439891" cy="3785652"/>
          </a:xfrm>
          <a:prstGeom prst="rect">
            <a:avLst/>
          </a:prstGeom>
          <a:noFill/>
        </p:spPr>
        <p:txBody>
          <a:bodyPr wrap="square" rtlCol="0">
            <a:spAutoFit/>
          </a:bodyPr>
          <a:lstStyle/>
          <a:p>
            <a:pPr marL="419100" lvl="0" indent="-285750">
              <a:buClr>
                <a:schemeClr val="dk1"/>
              </a:buClr>
              <a:buSzPts val="1500"/>
              <a:buFont typeface="Wingdings" panose="05000000000000000000" pitchFamily="2" charset="2"/>
              <a:buChar char="q"/>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Introduction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Literature Review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Challenges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Objectives</a:t>
            </a:r>
          </a:p>
          <a:p>
            <a:pPr marL="45720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Methodology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Dataset Details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Results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Conclusion</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Future Work</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References</a:t>
            </a:r>
          </a:p>
        </p:txBody>
      </p:sp>
      <p:sp>
        <p:nvSpPr>
          <p:cNvPr id="5" name="Date Placeholder 10">
            <a:extLst>
              <a:ext uri="{FF2B5EF4-FFF2-40B4-BE49-F238E27FC236}">
                <a16:creationId xmlns:a16="http://schemas.microsoft.com/office/drawing/2014/main" id="{060AE8BB-6CFB-CDC6-AA77-5C4C46A07473}"/>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6" name="Footer Placeholder 11">
            <a:extLst>
              <a:ext uri="{FF2B5EF4-FFF2-40B4-BE49-F238E27FC236}">
                <a16:creationId xmlns:a16="http://schemas.microsoft.com/office/drawing/2014/main" id="{EBD13C07-B0C7-6F27-FF1C-467FD7599F66}"/>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8" name="Slide Number Placeholder 12">
            <a:extLst>
              <a:ext uri="{FF2B5EF4-FFF2-40B4-BE49-F238E27FC236}">
                <a16:creationId xmlns:a16="http://schemas.microsoft.com/office/drawing/2014/main" id="{44ADFF67-CB20-92A8-617E-351314C5424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a:t>
            </a:fld>
            <a:endParaRPr lang="en-US" sz="1800" dirty="0"/>
          </a:p>
        </p:txBody>
      </p:sp>
    </p:spTree>
    <p:extLst>
      <p:ext uri="{BB962C8B-B14F-4D97-AF65-F5344CB8AC3E}">
        <p14:creationId xmlns:p14="http://schemas.microsoft.com/office/powerpoint/2010/main" val="242654870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D706C1-7E70-B38B-FF81-38ED775F827D}"/>
              </a:ext>
            </a:extLst>
          </p:cNvPr>
          <p:cNvSpPr>
            <a:spLocks noGrp="1"/>
          </p:cNvSpPr>
          <p:nvPr>
            <p:ph type="dt" sz="half" idx="10"/>
          </p:nvPr>
        </p:nvSpPr>
        <p:spPr/>
        <p:txBody>
          <a:bodyPr/>
          <a:lstStyle/>
          <a:p>
            <a:fld id="{673BCC1D-B827-42E4-ADC5-90AB073CF5A4}" type="datetime1">
              <a:rPr lang="en-US" smtClean="0"/>
              <a:t>4/27/2024</a:t>
            </a:fld>
            <a:endParaRPr lang="en-US"/>
          </a:p>
        </p:txBody>
      </p:sp>
      <p:sp>
        <p:nvSpPr>
          <p:cNvPr id="3" name="Footer Placeholder 2">
            <a:extLst>
              <a:ext uri="{FF2B5EF4-FFF2-40B4-BE49-F238E27FC236}">
                <a16:creationId xmlns:a16="http://schemas.microsoft.com/office/drawing/2014/main" id="{94F3858F-61F8-FA7A-C235-F2B70B7412DD}"/>
              </a:ext>
            </a:extLst>
          </p:cNvPr>
          <p:cNvSpPr>
            <a:spLocks noGrp="1"/>
          </p:cNvSpPr>
          <p:nvPr>
            <p:ph type="ftr" sz="quarter" idx="11"/>
          </p:nvPr>
        </p:nvSpPr>
        <p:spPr/>
        <p:txBody>
          <a:bodyPr/>
          <a:lstStyle/>
          <a:p>
            <a:r>
              <a:rPr lang="en-US"/>
              <a:t>Integrative Trajectory Forecasting for Autonomous Vehicles in Mixed Traffic Environments</a:t>
            </a:r>
          </a:p>
        </p:txBody>
      </p:sp>
      <p:sp>
        <p:nvSpPr>
          <p:cNvPr id="4" name="Slide Number Placeholder 3">
            <a:extLst>
              <a:ext uri="{FF2B5EF4-FFF2-40B4-BE49-F238E27FC236}">
                <a16:creationId xmlns:a16="http://schemas.microsoft.com/office/drawing/2014/main" id="{967F2662-F5C5-8254-20BC-CECA7BB1D617}"/>
              </a:ext>
            </a:extLst>
          </p:cNvPr>
          <p:cNvSpPr>
            <a:spLocks noGrp="1"/>
          </p:cNvSpPr>
          <p:nvPr>
            <p:ph type="sldNum" sz="quarter" idx="12"/>
          </p:nvPr>
        </p:nvSpPr>
        <p:spPr/>
        <p:txBody>
          <a:bodyPr/>
          <a:lstStyle/>
          <a:p>
            <a:fld id="{DC868833-F837-46FB-9C77-09C205A3C98D}" type="slidenum">
              <a:rPr lang="en-US" smtClean="0"/>
              <a:t>20</a:t>
            </a:fld>
            <a:endParaRPr lang="en-US"/>
          </a:p>
        </p:txBody>
      </p:sp>
      <p:sp>
        <p:nvSpPr>
          <p:cNvPr id="5" name="Date Placeholder 1">
            <a:extLst>
              <a:ext uri="{FF2B5EF4-FFF2-40B4-BE49-F238E27FC236}">
                <a16:creationId xmlns:a16="http://schemas.microsoft.com/office/drawing/2014/main" id="{2D5F4E0E-9FC8-5E08-259C-0FC37A19AB40}"/>
              </a:ext>
            </a:extLst>
          </p:cNvPr>
          <p:cNvSpPr txBox="1">
            <a:spLocks/>
          </p:cNvSpPr>
          <p:nvPr/>
        </p:nvSpPr>
        <p:spPr>
          <a:xfrm>
            <a:off x="1097280" y="6459785"/>
            <a:ext cx="2472271"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73BCC1D-B827-42E4-ADC5-90AB073CF5A4}" type="datetime1">
              <a:rPr lang="en-US" smtClean="0"/>
              <a:pPr/>
              <a:t>4/27/2024</a:t>
            </a:fld>
            <a:endParaRPr lang="en-US"/>
          </a:p>
        </p:txBody>
      </p:sp>
      <p:sp>
        <p:nvSpPr>
          <p:cNvPr id="6" name="Footer Placeholder 2">
            <a:extLst>
              <a:ext uri="{FF2B5EF4-FFF2-40B4-BE49-F238E27FC236}">
                <a16:creationId xmlns:a16="http://schemas.microsoft.com/office/drawing/2014/main" id="{388D7133-F395-A49C-BD0F-0480747BC465}"/>
              </a:ext>
            </a:extLst>
          </p:cNvPr>
          <p:cNvSpPr txBox="1">
            <a:spLocks/>
          </p:cNvSpPr>
          <p:nvPr/>
        </p:nvSpPr>
        <p:spPr>
          <a:xfrm>
            <a:off x="3686185" y="645978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Integrative Trajectory Forecasting for Autonomous Vehicles in Mixed Traffic Environments</a:t>
            </a:r>
          </a:p>
        </p:txBody>
      </p:sp>
      <p:sp>
        <p:nvSpPr>
          <p:cNvPr id="7" name="Slide Number Placeholder 3">
            <a:extLst>
              <a:ext uri="{FF2B5EF4-FFF2-40B4-BE49-F238E27FC236}">
                <a16:creationId xmlns:a16="http://schemas.microsoft.com/office/drawing/2014/main" id="{EC70919F-1199-0ACF-0A45-C093F0679AF4}"/>
              </a:ext>
            </a:extLst>
          </p:cNvPr>
          <p:cNvSpPr txBox="1">
            <a:spLocks/>
          </p:cNvSpPr>
          <p:nvPr/>
        </p:nvSpPr>
        <p:spPr>
          <a:xfrm>
            <a:off x="9900458" y="6459785"/>
            <a:ext cx="1312025" cy="365125"/>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C868833-F837-46FB-9C77-09C205A3C98D}" type="slidenum">
              <a:rPr lang="en-US" smtClean="0"/>
              <a:pPr/>
              <a:t>20</a:t>
            </a:fld>
            <a:endParaRPr lang="en-US"/>
          </a:p>
        </p:txBody>
      </p:sp>
      <p:sp>
        <p:nvSpPr>
          <p:cNvPr id="8" name="Rectangle 7">
            <a:extLst>
              <a:ext uri="{FF2B5EF4-FFF2-40B4-BE49-F238E27FC236}">
                <a16:creationId xmlns:a16="http://schemas.microsoft.com/office/drawing/2014/main" id="{B3FB0AF9-3AEE-55BD-D61E-2B237E5A7268}"/>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Results</a:t>
            </a:r>
          </a:p>
        </p:txBody>
      </p:sp>
      <p:sp>
        <p:nvSpPr>
          <p:cNvPr id="9" name="TextBox 8">
            <a:extLst>
              <a:ext uri="{FF2B5EF4-FFF2-40B4-BE49-F238E27FC236}">
                <a16:creationId xmlns:a16="http://schemas.microsoft.com/office/drawing/2014/main" id="{D76B21D0-4ED7-F212-ABF2-47CBC332DEC9}"/>
              </a:ext>
            </a:extLst>
          </p:cNvPr>
          <p:cNvSpPr txBox="1"/>
          <p:nvPr/>
        </p:nvSpPr>
        <p:spPr>
          <a:xfrm>
            <a:off x="939800" y="1448496"/>
            <a:ext cx="9271000"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Average Validating  Loss vs Epoch Curve –</a:t>
            </a:r>
          </a:p>
          <a:p>
            <a:endParaRPr lang="en-001" dirty="0"/>
          </a:p>
        </p:txBody>
      </p:sp>
      <p:pic>
        <p:nvPicPr>
          <p:cNvPr id="10" name="Picture 9" descr="A graph with red lines&#10;&#10;Description automatically generated">
            <a:extLst>
              <a:ext uri="{FF2B5EF4-FFF2-40B4-BE49-F238E27FC236}">
                <a16:creationId xmlns:a16="http://schemas.microsoft.com/office/drawing/2014/main" id="{408945E9-DFEA-0E50-D8FC-2375FD0E93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2115677"/>
            <a:ext cx="7828767" cy="3293827"/>
          </a:xfrm>
          <a:prstGeom prst="rect">
            <a:avLst/>
          </a:prstGeom>
        </p:spPr>
      </p:pic>
    </p:spTree>
    <p:extLst>
      <p:ext uri="{BB962C8B-B14F-4D97-AF65-F5344CB8AC3E}">
        <p14:creationId xmlns:p14="http://schemas.microsoft.com/office/powerpoint/2010/main" val="11749346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B770FF-F0D7-BD35-2CF1-594AF30C9361}"/>
              </a:ext>
            </a:extLst>
          </p:cNvPr>
          <p:cNvSpPr>
            <a:spLocks noGrp="1"/>
          </p:cNvSpPr>
          <p:nvPr>
            <p:ph type="dt" sz="half" idx="10"/>
          </p:nvPr>
        </p:nvSpPr>
        <p:spPr/>
        <p:txBody>
          <a:bodyPr/>
          <a:lstStyle/>
          <a:p>
            <a:fld id="{673BCC1D-B827-42E4-ADC5-90AB073CF5A4}" type="datetime1">
              <a:rPr lang="en-US" smtClean="0"/>
              <a:t>4/27/2024</a:t>
            </a:fld>
            <a:endParaRPr lang="en-US"/>
          </a:p>
        </p:txBody>
      </p:sp>
      <p:sp>
        <p:nvSpPr>
          <p:cNvPr id="3" name="Footer Placeholder 2">
            <a:extLst>
              <a:ext uri="{FF2B5EF4-FFF2-40B4-BE49-F238E27FC236}">
                <a16:creationId xmlns:a16="http://schemas.microsoft.com/office/drawing/2014/main" id="{E72B6008-951F-C4DE-B062-AAF385FD909A}"/>
              </a:ext>
            </a:extLst>
          </p:cNvPr>
          <p:cNvSpPr>
            <a:spLocks noGrp="1"/>
          </p:cNvSpPr>
          <p:nvPr>
            <p:ph type="ftr" sz="quarter" idx="11"/>
          </p:nvPr>
        </p:nvSpPr>
        <p:spPr/>
        <p:txBody>
          <a:bodyPr/>
          <a:lstStyle/>
          <a:p>
            <a:r>
              <a:rPr lang="en-US"/>
              <a:t>Integrative Trajectory Forecasting for Autonomous Vehicles in Mixed Traffic Environments</a:t>
            </a:r>
          </a:p>
        </p:txBody>
      </p:sp>
      <p:sp>
        <p:nvSpPr>
          <p:cNvPr id="4" name="Slide Number Placeholder 3">
            <a:extLst>
              <a:ext uri="{FF2B5EF4-FFF2-40B4-BE49-F238E27FC236}">
                <a16:creationId xmlns:a16="http://schemas.microsoft.com/office/drawing/2014/main" id="{0BE8D0F5-544B-F40D-9A57-23A52061F274}"/>
              </a:ext>
            </a:extLst>
          </p:cNvPr>
          <p:cNvSpPr>
            <a:spLocks noGrp="1"/>
          </p:cNvSpPr>
          <p:nvPr>
            <p:ph type="sldNum" sz="quarter" idx="12"/>
          </p:nvPr>
        </p:nvSpPr>
        <p:spPr/>
        <p:txBody>
          <a:bodyPr/>
          <a:lstStyle/>
          <a:p>
            <a:fld id="{DC868833-F837-46FB-9C77-09C205A3C98D}" type="slidenum">
              <a:rPr lang="en-US" smtClean="0"/>
              <a:t>21</a:t>
            </a:fld>
            <a:endParaRPr lang="en-US"/>
          </a:p>
        </p:txBody>
      </p:sp>
      <p:sp>
        <p:nvSpPr>
          <p:cNvPr id="5" name="Rectangle 4">
            <a:extLst>
              <a:ext uri="{FF2B5EF4-FFF2-40B4-BE49-F238E27FC236}">
                <a16:creationId xmlns:a16="http://schemas.microsoft.com/office/drawing/2014/main" id="{10D3589E-296F-7BF0-8D9A-24A7C729C9AC}"/>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Results</a:t>
            </a:r>
          </a:p>
        </p:txBody>
      </p:sp>
      <p:graphicFrame>
        <p:nvGraphicFramePr>
          <p:cNvPr id="6" name="Table 5">
            <a:extLst>
              <a:ext uri="{FF2B5EF4-FFF2-40B4-BE49-F238E27FC236}">
                <a16:creationId xmlns:a16="http://schemas.microsoft.com/office/drawing/2014/main" id="{C808CFC5-586F-AB29-2F67-F9C828454E3D}"/>
              </a:ext>
            </a:extLst>
          </p:cNvPr>
          <p:cNvGraphicFramePr>
            <a:graphicFrameLocks noGrp="1"/>
          </p:cNvGraphicFramePr>
          <p:nvPr>
            <p:extLst>
              <p:ext uri="{D42A27DB-BD31-4B8C-83A1-F6EECF244321}">
                <p14:modId xmlns:p14="http://schemas.microsoft.com/office/powerpoint/2010/main" val="2331131254"/>
              </p:ext>
            </p:extLst>
          </p:nvPr>
        </p:nvGraphicFramePr>
        <p:xfrm>
          <a:off x="2032000" y="2485835"/>
          <a:ext cx="8127999" cy="259588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609762751"/>
                    </a:ext>
                  </a:extLst>
                </a:gridCol>
                <a:gridCol w="2709333">
                  <a:extLst>
                    <a:ext uri="{9D8B030D-6E8A-4147-A177-3AD203B41FA5}">
                      <a16:colId xmlns:a16="http://schemas.microsoft.com/office/drawing/2014/main" val="745986617"/>
                    </a:ext>
                  </a:extLst>
                </a:gridCol>
                <a:gridCol w="2709333">
                  <a:extLst>
                    <a:ext uri="{9D8B030D-6E8A-4147-A177-3AD203B41FA5}">
                      <a16:colId xmlns:a16="http://schemas.microsoft.com/office/drawing/2014/main" val="148408787"/>
                    </a:ext>
                  </a:extLst>
                </a:gridCol>
              </a:tblGrid>
              <a:tr h="370840">
                <a:tc>
                  <a:txBody>
                    <a:bodyPr/>
                    <a:lstStyle/>
                    <a:p>
                      <a:r>
                        <a:rPr lang="en-US" sz="1200" b="1" i="0" dirty="0">
                          <a:solidFill>
                            <a:srgbClr val="000000"/>
                          </a:solidFill>
                          <a:effectLst/>
                          <a:latin typeface="TimesNewRomanPS-BoldMT"/>
                        </a:rPr>
                        <a:t>Model </a:t>
                      </a:r>
                      <a:endParaRPr lang="en-US" dirty="0">
                        <a:effectLst/>
                      </a:endParaRPr>
                    </a:p>
                  </a:txBody>
                  <a:tcPr anchor="ctr"/>
                </a:tc>
                <a:tc>
                  <a:txBody>
                    <a:bodyPr/>
                    <a:lstStyle/>
                    <a:p>
                      <a:r>
                        <a:rPr lang="en-US" sz="1200" b="1" i="0">
                          <a:solidFill>
                            <a:srgbClr val="000000"/>
                          </a:solidFill>
                          <a:effectLst/>
                          <a:latin typeface="TimesNewRomanPS-BoldMT"/>
                        </a:rPr>
                        <a:t>ADE </a:t>
                      </a:r>
                      <a:endParaRPr lang="en-US">
                        <a:effectLst/>
                      </a:endParaRPr>
                    </a:p>
                  </a:txBody>
                  <a:tcPr anchor="ctr"/>
                </a:tc>
                <a:tc>
                  <a:txBody>
                    <a:bodyPr/>
                    <a:lstStyle/>
                    <a:p>
                      <a:r>
                        <a:rPr lang="en-US" sz="1200" b="1" i="0">
                          <a:solidFill>
                            <a:srgbClr val="000000"/>
                          </a:solidFill>
                          <a:effectLst/>
                          <a:latin typeface="TimesNewRomanPS-BoldMT"/>
                        </a:rPr>
                        <a:t>FDE</a:t>
                      </a:r>
                      <a:endParaRPr lang="en-US">
                        <a:effectLst/>
                      </a:endParaRPr>
                    </a:p>
                  </a:txBody>
                  <a:tcPr anchor="ctr"/>
                </a:tc>
                <a:extLst>
                  <a:ext uri="{0D108BD9-81ED-4DB2-BD59-A6C34878D82A}">
                    <a16:rowId xmlns:a16="http://schemas.microsoft.com/office/drawing/2014/main" val="940452094"/>
                  </a:ext>
                </a:extLst>
              </a:tr>
              <a:tr h="370840">
                <a:tc>
                  <a:txBody>
                    <a:bodyPr/>
                    <a:lstStyle/>
                    <a:p>
                      <a:r>
                        <a:rPr lang="en-US" sz="1200" b="0" i="0">
                          <a:solidFill>
                            <a:srgbClr val="000000"/>
                          </a:solidFill>
                          <a:effectLst/>
                          <a:latin typeface="TimesNewRomanPSMT"/>
                        </a:rPr>
                        <a:t>RNN-ED </a:t>
                      </a:r>
                      <a:endParaRPr lang="en-US">
                        <a:effectLst/>
                      </a:endParaRPr>
                    </a:p>
                  </a:txBody>
                  <a:tcPr anchor="ctr"/>
                </a:tc>
                <a:tc>
                  <a:txBody>
                    <a:bodyPr/>
                    <a:lstStyle/>
                    <a:p>
                      <a:r>
                        <a:rPr lang="en-001" sz="1200" b="0" i="0">
                          <a:solidFill>
                            <a:srgbClr val="000000"/>
                          </a:solidFill>
                          <a:effectLst/>
                          <a:latin typeface="TimesNewRomanPSMT"/>
                        </a:rPr>
                        <a:t>6.86 </a:t>
                      </a:r>
                      <a:endParaRPr lang="en-001">
                        <a:effectLst/>
                      </a:endParaRPr>
                    </a:p>
                  </a:txBody>
                  <a:tcPr anchor="ctr"/>
                </a:tc>
                <a:tc>
                  <a:txBody>
                    <a:bodyPr/>
                    <a:lstStyle/>
                    <a:p>
                      <a:r>
                        <a:rPr lang="en-001" sz="1200" b="0" i="0">
                          <a:solidFill>
                            <a:srgbClr val="000000"/>
                          </a:solidFill>
                          <a:effectLst/>
                          <a:latin typeface="TimesNewRomanPSMT"/>
                        </a:rPr>
                        <a:t>10.02</a:t>
                      </a:r>
                      <a:endParaRPr lang="en-001">
                        <a:effectLst/>
                      </a:endParaRPr>
                    </a:p>
                  </a:txBody>
                  <a:tcPr anchor="ctr"/>
                </a:tc>
                <a:extLst>
                  <a:ext uri="{0D108BD9-81ED-4DB2-BD59-A6C34878D82A}">
                    <a16:rowId xmlns:a16="http://schemas.microsoft.com/office/drawing/2014/main" val="3602775948"/>
                  </a:ext>
                </a:extLst>
              </a:tr>
              <a:tr h="370840">
                <a:tc>
                  <a:txBody>
                    <a:bodyPr/>
                    <a:lstStyle/>
                    <a:p>
                      <a:r>
                        <a:rPr lang="en-US" sz="1200" b="0" i="0">
                          <a:solidFill>
                            <a:srgbClr val="000000"/>
                          </a:solidFill>
                          <a:effectLst/>
                          <a:latin typeface="TimesNewRomanPSMT"/>
                        </a:rPr>
                        <a:t>S-LSTM </a:t>
                      </a:r>
                      <a:endParaRPr lang="en-US">
                        <a:effectLst/>
                      </a:endParaRPr>
                    </a:p>
                  </a:txBody>
                  <a:tcPr anchor="ctr"/>
                </a:tc>
                <a:tc>
                  <a:txBody>
                    <a:bodyPr/>
                    <a:lstStyle/>
                    <a:p>
                      <a:r>
                        <a:rPr lang="en-001" sz="1200" b="0" i="0">
                          <a:solidFill>
                            <a:srgbClr val="000000"/>
                          </a:solidFill>
                          <a:effectLst/>
                          <a:latin typeface="TimesNewRomanPSMT"/>
                        </a:rPr>
                        <a:t>5.73 </a:t>
                      </a:r>
                      <a:endParaRPr lang="en-001">
                        <a:effectLst/>
                      </a:endParaRPr>
                    </a:p>
                  </a:txBody>
                  <a:tcPr anchor="ctr"/>
                </a:tc>
                <a:tc>
                  <a:txBody>
                    <a:bodyPr/>
                    <a:lstStyle/>
                    <a:p>
                      <a:r>
                        <a:rPr lang="en-001" sz="1200" b="0" i="0">
                          <a:solidFill>
                            <a:srgbClr val="000000"/>
                          </a:solidFill>
                          <a:effectLst/>
                          <a:latin typeface="TimesNewRomanPSMT"/>
                        </a:rPr>
                        <a:t>9.58</a:t>
                      </a:r>
                      <a:endParaRPr lang="en-001">
                        <a:effectLst/>
                      </a:endParaRPr>
                    </a:p>
                  </a:txBody>
                  <a:tcPr anchor="ctr"/>
                </a:tc>
                <a:extLst>
                  <a:ext uri="{0D108BD9-81ED-4DB2-BD59-A6C34878D82A}">
                    <a16:rowId xmlns:a16="http://schemas.microsoft.com/office/drawing/2014/main" val="3263619965"/>
                  </a:ext>
                </a:extLst>
              </a:tr>
              <a:tr h="370840">
                <a:tc>
                  <a:txBody>
                    <a:bodyPr/>
                    <a:lstStyle/>
                    <a:p>
                      <a:r>
                        <a:rPr lang="en-US" sz="1200" b="0" i="0">
                          <a:solidFill>
                            <a:srgbClr val="000000"/>
                          </a:solidFill>
                          <a:effectLst/>
                          <a:latin typeface="TimesNewRomanPSMT"/>
                        </a:rPr>
                        <a:t>S-GAN </a:t>
                      </a:r>
                      <a:endParaRPr lang="en-US">
                        <a:effectLst/>
                      </a:endParaRPr>
                    </a:p>
                  </a:txBody>
                  <a:tcPr anchor="ctr"/>
                </a:tc>
                <a:tc>
                  <a:txBody>
                    <a:bodyPr/>
                    <a:lstStyle/>
                    <a:p>
                      <a:r>
                        <a:rPr lang="en-001" sz="1200" b="0" i="0">
                          <a:solidFill>
                            <a:srgbClr val="000000"/>
                          </a:solidFill>
                          <a:effectLst/>
                          <a:latin typeface="TimesNewRomanPSMT"/>
                        </a:rPr>
                        <a:t>5.16 </a:t>
                      </a:r>
                      <a:endParaRPr lang="en-001">
                        <a:effectLst/>
                      </a:endParaRPr>
                    </a:p>
                  </a:txBody>
                  <a:tcPr anchor="ctr"/>
                </a:tc>
                <a:tc>
                  <a:txBody>
                    <a:bodyPr/>
                    <a:lstStyle/>
                    <a:p>
                      <a:r>
                        <a:rPr lang="en-001" sz="1200" b="0" i="0">
                          <a:solidFill>
                            <a:srgbClr val="000000"/>
                          </a:solidFill>
                          <a:effectLst/>
                          <a:latin typeface="TimesNewRomanPSMT"/>
                        </a:rPr>
                        <a:t>9.42</a:t>
                      </a:r>
                      <a:endParaRPr lang="en-001">
                        <a:effectLst/>
                      </a:endParaRPr>
                    </a:p>
                  </a:txBody>
                  <a:tcPr anchor="ctr"/>
                </a:tc>
                <a:extLst>
                  <a:ext uri="{0D108BD9-81ED-4DB2-BD59-A6C34878D82A}">
                    <a16:rowId xmlns:a16="http://schemas.microsoft.com/office/drawing/2014/main" val="1533700122"/>
                  </a:ext>
                </a:extLst>
              </a:tr>
              <a:tr h="370840">
                <a:tc>
                  <a:txBody>
                    <a:bodyPr/>
                    <a:lstStyle/>
                    <a:p>
                      <a:r>
                        <a:rPr lang="en-US" sz="1200" b="0" i="0">
                          <a:solidFill>
                            <a:srgbClr val="000000"/>
                          </a:solidFill>
                          <a:effectLst/>
                          <a:latin typeface="TimesNewRomanPSMT"/>
                        </a:rPr>
                        <a:t>CS-LSTM </a:t>
                      </a:r>
                      <a:endParaRPr lang="en-US">
                        <a:effectLst/>
                      </a:endParaRPr>
                    </a:p>
                  </a:txBody>
                  <a:tcPr anchor="ctr"/>
                </a:tc>
                <a:tc>
                  <a:txBody>
                    <a:bodyPr/>
                    <a:lstStyle/>
                    <a:p>
                      <a:r>
                        <a:rPr lang="en-001" sz="1200" b="0" i="0">
                          <a:solidFill>
                            <a:srgbClr val="000000"/>
                          </a:solidFill>
                          <a:effectLst/>
                          <a:latin typeface="TimesNewRomanPSMT"/>
                        </a:rPr>
                        <a:t>7.25 </a:t>
                      </a:r>
                      <a:endParaRPr lang="en-001">
                        <a:effectLst/>
                      </a:endParaRPr>
                    </a:p>
                  </a:txBody>
                  <a:tcPr anchor="ctr"/>
                </a:tc>
                <a:tc>
                  <a:txBody>
                    <a:bodyPr/>
                    <a:lstStyle/>
                    <a:p>
                      <a:r>
                        <a:rPr lang="en-001" sz="1200" b="0" i="0">
                          <a:solidFill>
                            <a:srgbClr val="000000"/>
                          </a:solidFill>
                          <a:effectLst/>
                          <a:latin typeface="TimesNewRomanPSMT"/>
                        </a:rPr>
                        <a:t>10.05</a:t>
                      </a:r>
                      <a:endParaRPr lang="en-001">
                        <a:effectLst/>
                      </a:endParaRPr>
                    </a:p>
                  </a:txBody>
                  <a:tcPr anchor="ctr"/>
                </a:tc>
                <a:extLst>
                  <a:ext uri="{0D108BD9-81ED-4DB2-BD59-A6C34878D82A}">
                    <a16:rowId xmlns:a16="http://schemas.microsoft.com/office/drawing/2014/main" val="1093243209"/>
                  </a:ext>
                </a:extLst>
              </a:tr>
              <a:tr h="370840">
                <a:tc>
                  <a:txBody>
                    <a:bodyPr/>
                    <a:lstStyle/>
                    <a:p>
                      <a:r>
                        <a:rPr lang="en-US" sz="1200" b="0" i="0">
                          <a:solidFill>
                            <a:srgbClr val="000000"/>
                          </a:solidFill>
                          <a:effectLst/>
                          <a:latin typeface="TimesNewRomanPSMT"/>
                        </a:rPr>
                        <a:t>TraPHic </a:t>
                      </a:r>
                      <a:endParaRPr lang="en-US">
                        <a:effectLst/>
                      </a:endParaRPr>
                    </a:p>
                  </a:txBody>
                  <a:tcPr anchor="ctr"/>
                </a:tc>
                <a:tc>
                  <a:txBody>
                    <a:bodyPr/>
                    <a:lstStyle/>
                    <a:p>
                      <a:r>
                        <a:rPr lang="en-001" sz="1200" b="0" i="0">
                          <a:solidFill>
                            <a:srgbClr val="000000"/>
                          </a:solidFill>
                          <a:effectLst/>
                          <a:latin typeface="TimesNewRomanPSMT"/>
                        </a:rPr>
                        <a:t>5.63 </a:t>
                      </a:r>
                      <a:endParaRPr lang="en-001">
                        <a:effectLst/>
                      </a:endParaRPr>
                    </a:p>
                  </a:txBody>
                  <a:tcPr anchor="ctr"/>
                </a:tc>
                <a:tc>
                  <a:txBody>
                    <a:bodyPr/>
                    <a:lstStyle/>
                    <a:p>
                      <a:r>
                        <a:rPr lang="en-001" sz="1200" b="0" i="0">
                          <a:solidFill>
                            <a:srgbClr val="000000"/>
                          </a:solidFill>
                          <a:effectLst/>
                          <a:latin typeface="TimesNewRomanPSMT"/>
                        </a:rPr>
                        <a:t>9.91</a:t>
                      </a:r>
                      <a:endParaRPr lang="en-001">
                        <a:effectLst/>
                      </a:endParaRPr>
                    </a:p>
                  </a:txBody>
                  <a:tcPr anchor="ctr"/>
                </a:tc>
                <a:extLst>
                  <a:ext uri="{0D108BD9-81ED-4DB2-BD59-A6C34878D82A}">
                    <a16:rowId xmlns:a16="http://schemas.microsoft.com/office/drawing/2014/main" val="2162562521"/>
                  </a:ext>
                </a:extLst>
              </a:tr>
              <a:tr h="370840">
                <a:tc>
                  <a:txBody>
                    <a:bodyPr/>
                    <a:lstStyle/>
                    <a:p>
                      <a:r>
                        <a:rPr lang="en-US" sz="1200" b="1" i="0">
                          <a:solidFill>
                            <a:srgbClr val="000000"/>
                          </a:solidFill>
                          <a:effectLst/>
                          <a:latin typeface="TimesNewRomanPS-BoldMT"/>
                        </a:rPr>
                        <a:t>Our Model </a:t>
                      </a:r>
                      <a:endParaRPr lang="en-US">
                        <a:effectLst/>
                      </a:endParaRPr>
                    </a:p>
                  </a:txBody>
                  <a:tcPr anchor="ctr"/>
                </a:tc>
                <a:tc>
                  <a:txBody>
                    <a:bodyPr/>
                    <a:lstStyle/>
                    <a:p>
                      <a:r>
                        <a:rPr lang="en-001" sz="1200" b="1" i="0">
                          <a:solidFill>
                            <a:srgbClr val="000000"/>
                          </a:solidFill>
                          <a:effectLst/>
                          <a:latin typeface="TimesNewRomanPS-BoldMT"/>
                        </a:rPr>
                        <a:t>2.86 </a:t>
                      </a:r>
                      <a:endParaRPr lang="en-001">
                        <a:effectLst/>
                      </a:endParaRPr>
                    </a:p>
                  </a:txBody>
                  <a:tcPr anchor="ctr"/>
                </a:tc>
                <a:tc>
                  <a:txBody>
                    <a:bodyPr/>
                    <a:lstStyle/>
                    <a:p>
                      <a:r>
                        <a:rPr lang="en-001" sz="1200" b="1" i="0" dirty="0">
                          <a:solidFill>
                            <a:srgbClr val="000000"/>
                          </a:solidFill>
                          <a:effectLst/>
                          <a:latin typeface="TimesNewRomanPS-BoldMT"/>
                        </a:rPr>
                        <a:t>5.19</a:t>
                      </a:r>
                      <a:endParaRPr lang="en-001" dirty="0">
                        <a:effectLst/>
                      </a:endParaRPr>
                    </a:p>
                  </a:txBody>
                  <a:tcPr anchor="ctr"/>
                </a:tc>
                <a:extLst>
                  <a:ext uri="{0D108BD9-81ED-4DB2-BD59-A6C34878D82A}">
                    <a16:rowId xmlns:a16="http://schemas.microsoft.com/office/drawing/2014/main" val="430897902"/>
                  </a:ext>
                </a:extLst>
              </a:tr>
            </a:tbl>
          </a:graphicData>
        </a:graphic>
      </p:graphicFrame>
    </p:spTree>
    <p:extLst>
      <p:ext uri="{BB962C8B-B14F-4D97-AF65-F5344CB8AC3E}">
        <p14:creationId xmlns:p14="http://schemas.microsoft.com/office/powerpoint/2010/main" val="26022585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47A449B-F829-9395-A2EF-E2F0B706749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Conclusion</a:t>
            </a:r>
          </a:p>
        </p:txBody>
      </p:sp>
      <p:sp>
        <p:nvSpPr>
          <p:cNvPr id="6" name="Date Placeholder 10">
            <a:extLst>
              <a:ext uri="{FF2B5EF4-FFF2-40B4-BE49-F238E27FC236}">
                <a16:creationId xmlns:a16="http://schemas.microsoft.com/office/drawing/2014/main" id="{955D8072-1946-B1C3-C9EF-FF10CB3646E5}"/>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7" name="Footer Placeholder 11">
            <a:extLst>
              <a:ext uri="{FF2B5EF4-FFF2-40B4-BE49-F238E27FC236}">
                <a16:creationId xmlns:a16="http://schemas.microsoft.com/office/drawing/2014/main" id="{2ABECB8A-3AFA-5D83-4E53-20BB15807F3B}"/>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3A72B64B-D7D8-8EB4-5D8C-B379BA755992}"/>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22</a:t>
            </a:fld>
            <a:endParaRPr lang="en-US" sz="1800" dirty="0"/>
          </a:p>
        </p:txBody>
      </p:sp>
      <p:sp>
        <p:nvSpPr>
          <p:cNvPr id="2" name="TextBox 1">
            <a:extLst>
              <a:ext uri="{FF2B5EF4-FFF2-40B4-BE49-F238E27FC236}">
                <a16:creationId xmlns:a16="http://schemas.microsoft.com/office/drawing/2014/main" id="{1526C3B3-FF60-D2D6-FE5A-423DCC820AF7}"/>
              </a:ext>
            </a:extLst>
          </p:cNvPr>
          <p:cNvSpPr txBox="1"/>
          <p:nvPr/>
        </p:nvSpPr>
        <p:spPr>
          <a:xfrm>
            <a:off x="1358900" y="1951672"/>
            <a:ext cx="9474200" cy="1938992"/>
          </a:xfrm>
          <a:prstGeom prst="rect">
            <a:avLst/>
          </a:prstGeom>
          <a:noFill/>
        </p:spPr>
        <p:txBody>
          <a:bodyPr wrap="square" rtlCol="0">
            <a:spAutoFit/>
          </a:bodyPr>
          <a:lstStyle/>
          <a:p>
            <a:pPr algn="just"/>
            <a:r>
              <a:rPr lang="en-US" sz="2000" dirty="0"/>
              <a:t>In conclusion, we have successfully implemented the existing model and evaluated the results. However, we have identified certain limitations in the existing approach, including the absence of considerations for dynamic motion, turning radius, and driver behavior. To address these shortcomings and enhance the model's capabilities, our proposed model incorporates these crucial characteristics, paving the way for a more comprehensive and accurate solution.</a:t>
            </a:r>
            <a:endParaRPr lang="en-001" sz="2000" dirty="0"/>
          </a:p>
        </p:txBody>
      </p:sp>
    </p:spTree>
    <p:extLst>
      <p:ext uri="{BB962C8B-B14F-4D97-AF65-F5344CB8AC3E}">
        <p14:creationId xmlns:p14="http://schemas.microsoft.com/office/powerpoint/2010/main" val="3482879903"/>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C50BD5A-6330-39F2-B6F5-E2255F50A23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Future Work</a:t>
            </a:r>
          </a:p>
        </p:txBody>
      </p:sp>
      <p:sp>
        <p:nvSpPr>
          <p:cNvPr id="6" name="Rectangle: Rounded Corners 5">
            <a:extLst>
              <a:ext uri="{FF2B5EF4-FFF2-40B4-BE49-F238E27FC236}">
                <a16:creationId xmlns:a16="http://schemas.microsoft.com/office/drawing/2014/main" id="{35FBD344-38CB-E419-CE1F-D4304BCC4253}"/>
              </a:ext>
            </a:extLst>
          </p:cNvPr>
          <p:cNvSpPr/>
          <p:nvPr/>
        </p:nvSpPr>
        <p:spPr>
          <a:xfrm>
            <a:off x="1247616" y="1651319"/>
            <a:ext cx="9471184" cy="856705"/>
          </a:xfrm>
          <a:prstGeom prst="round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Apply the Hybrid Model on another Dataset and Observe the result</a:t>
            </a:r>
            <a:endParaRPr lang="en-001" sz="2400" dirty="0">
              <a:solidFill>
                <a:schemeClr val="tx1"/>
              </a:solidFill>
            </a:endParaRPr>
          </a:p>
        </p:txBody>
      </p:sp>
      <p:sp>
        <p:nvSpPr>
          <p:cNvPr id="8" name="Rectangle: Rounded Corners 7">
            <a:extLst>
              <a:ext uri="{FF2B5EF4-FFF2-40B4-BE49-F238E27FC236}">
                <a16:creationId xmlns:a16="http://schemas.microsoft.com/office/drawing/2014/main" id="{FE4519B4-C6CD-84E9-74B5-E4E85FB732E7}"/>
              </a:ext>
            </a:extLst>
          </p:cNvPr>
          <p:cNvSpPr/>
          <p:nvPr/>
        </p:nvSpPr>
        <p:spPr>
          <a:xfrm>
            <a:off x="1247616" y="3125628"/>
            <a:ext cx="9471184" cy="856705"/>
          </a:xfrm>
          <a:prstGeom prst="round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Combine the prediction result of all existing traffic agent and try to give suggestion our vehicle trajectory</a:t>
            </a:r>
            <a:endParaRPr lang="en-001" sz="2400" dirty="0">
              <a:solidFill>
                <a:schemeClr val="tx1"/>
              </a:solidFill>
            </a:endParaRPr>
          </a:p>
        </p:txBody>
      </p:sp>
      <p:sp>
        <p:nvSpPr>
          <p:cNvPr id="11" name="Date Placeholder 10">
            <a:extLst>
              <a:ext uri="{FF2B5EF4-FFF2-40B4-BE49-F238E27FC236}">
                <a16:creationId xmlns:a16="http://schemas.microsoft.com/office/drawing/2014/main" id="{5066B8D6-6C60-8138-1E0A-7485D6286E1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2" name="Footer Placeholder 11">
            <a:extLst>
              <a:ext uri="{FF2B5EF4-FFF2-40B4-BE49-F238E27FC236}">
                <a16:creationId xmlns:a16="http://schemas.microsoft.com/office/drawing/2014/main" id="{0F9F2161-E335-AB68-A51F-988C93D0456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3" name="Slide Number Placeholder 12">
            <a:extLst>
              <a:ext uri="{FF2B5EF4-FFF2-40B4-BE49-F238E27FC236}">
                <a16:creationId xmlns:a16="http://schemas.microsoft.com/office/drawing/2014/main" id="{82B20FED-322C-08B2-DC1C-F061D17F201E}"/>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23</a:t>
            </a:fld>
            <a:endParaRPr lang="en-US" sz="1800" dirty="0"/>
          </a:p>
        </p:txBody>
      </p:sp>
    </p:spTree>
    <p:extLst>
      <p:ext uri="{BB962C8B-B14F-4D97-AF65-F5344CB8AC3E}">
        <p14:creationId xmlns:p14="http://schemas.microsoft.com/office/powerpoint/2010/main" val="2182481846"/>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BBC9900-B242-CBD7-59FB-C9C292917987}"/>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References</a:t>
            </a:r>
          </a:p>
        </p:txBody>
      </p:sp>
      <p:sp>
        <p:nvSpPr>
          <p:cNvPr id="6" name="TextBox 5">
            <a:extLst>
              <a:ext uri="{FF2B5EF4-FFF2-40B4-BE49-F238E27FC236}">
                <a16:creationId xmlns:a16="http://schemas.microsoft.com/office/drawing/2014/main" id="{A2ED69FC-729C-1AFE-CD37-7E584480C99F}"/>
              </a:ext>
            </a:extLst>
          </p:cNvPr>
          <p:cNvSpPr txBox="1"/>
          <p:nvPr/>
        </p:nvSpPr>
        <p:spPr>
          <a:xfrm>
            <a:off x="875211" y="1593669"/>
            <a:ext cx="11090366" cy="3970318"/>
          </a:xfrm>
          <a:prstGeom prst="rect">
            <a:avLst/>
          </a:prstGeom>
          <a:noFill/>
        </p:spPr>
        <p:txBody>
          <a:bodyPr wrap="square" rtlCol="0">
            <a:spAutoFit/>
          </a:bodyPr>
          <a:lstStyle/>
          <a:p>
            <a:r>
              <a:rPr lang="en-US" dirty="0"/>
              <a:t>[1]	</a:t>
            </a:r>
            <a:r>
              <a:rPr lang="en-US" dirty="0">
                <a:hlinkClick r:id="rId2"/>
              </a:rPr>
              <a:t>https://c8.alamy.com/comp/2GDM3KX/isometric-city-crossroad-with-cars-road-intersection-traffic-jam-urban-downtown-street-with-transport-and-people-vector-illustration-public-and-private-transport-in-residential-area-2GDM3KX.jpg</a:t>
            </a:r>
            <a:endParaRPr lang="en-US" dirty="0"/>
          </a:p>
          <a:p>
            <a:endParaRPr lang="en-US" dirty="0"/>
          </a:p>
          <a:p>
            <a:r>
              <a:rPr lang="en-US" dirty="0"/>
              <a:t>[2] </a:t>
            </a:r>
            <a:r>
              <a:rPr lang="en-US" dirty="0" err="1"/>
              <a:t>Yuexin</a:t>
            </a:r>
            <a:r>
              <a:rPr lang="en-US" dirty="0"/>
              <a:t> Ma, </a:t>
            </a:r>
            <a:r>
              <a:rPr lang="en-US" dirty="0" err="1"/>
              <a:t>Xinge</a:t>
            </a:r>
            <a:r>
              <a:rPr lang="en-US" dirty="0"/>
              <a:t> Zhu, </a:t>
            </a:r>
            <a:r>
              <a:rPr lang="en-US" dirty="0" err="1"/>
              <a:t>Sibo</a:t>
            </a:r>
            <a:r>
              <a:rPr lang="en-US" dirty="0"/>
              <a:t> Zhang, </a:t>
            </a:r>
            <a:r>
              <a:rPr lang="en-US" dirty="0" err="1"/>
              <a:t>Ruigang</a:t>
            </a:r>
            <a:r>
              <a:rPr lang="en-US" dirty="0"/>
              <a:t> Yang, </a:t>
            </a:r>
            <a:r>
              <a:rPr lang="en-US" dirty="0" err="1"/>
              <a:t>Wenping</a:t>
            </a:r>
            <a:r>
              <a:rPr lang="en-US" dirty="0"/>
              <a:t> Wang, Dinesh Manocha4</a:t>
            </a:r>
          </a:p>
          <a:p>
            <a:endParaRPr lang="en-US" dirty="0"/>
          </a:p>
          <a:p>
            <a:r>
              <a:rPr lang="en-US" dirty="0"/>
              <a:t>[3] </a:t>
            </a:r>
            <a:r>
              <a:rPr lang="en-US" dirty="0" err="1"/>
              <a:t>Chiyu</a:t>
            </a:r>
            <a:r>
              <a:rPr lang="en-US" dirty="0"/>
              <a:t> Dong, </a:t>
            </a:r>
            <a:r>
              <a:rPr lang="en-US" dirty="0" err="1"/>
              <a:t>Yilun</a:t>
            </a:r>
            <a:r>
              <a:rPr lang="en-US" dirty="0"/>
              <a:t> Chen and John M. Dolan</a:t>
            </a:r>
          </a:p>
          <a:p>
            <a:endParaRPr lang="en-US" dirty="0"/>
          </a:p>
          <a:p>
            <a:r>
              <a:rPr lang="en-US" dirty="0"/>
              <a:t>[4] </a:t>
            </a:r>
            <a:r>
              <a:rPr lang="en-US" dirty="0" err="1"/>
              <a:t>Jiacheng</a:t>
            </a:r>
            <a:r>
              <a:rPr lang="en-US" dirty="0"/>
              <a:t> Zhu, </a:t>
            </a:r>
            <a:r>
              <a:rPr lang="en-US" dirty="0" err="1"/>
              <a:t>Shenghao</a:t>
            </a:r>
            <a:r>
              <a:rPr lang="en-US" dirty="0"/>
              <a:t> Qin, </a:t>
            </a:r>
            <a:r>
              <a:rPr lang="en-US" dirty="0" err="1"/>
              <a:t>Wenshuo</a:t>
            </a:r>
            <a:r>
              <a:rPr lang="en-US" dirty="0"/>
              <a:t> Wang, Member, IEEE, and Ding Zhao</a:t>
            </a:r>
          </a:p>
          <a:p>
            <a:endParaRPr lang="en-US" dirty="0"/>
          </a:p>
          <a:p>
            <a:r>
              <a:rPr lang="en-US" dirty="0"/>
              <a:t>[5] </a:t>
            </a:r>
            <a:r>
              <a:rPr lang="en-US" dirty="0">
                <a:hlinkClick r:id="rId3"/>
              </a:rPr>
              <a:t>https://apolloscape.auto/trajectory.html</a:t>
            </a:r>
            <a:endParaRPr lang="en-US" dirty="0"/>
          </a:p>
          <a:p>
            <a:endParaRPr lang="en-US" dirty="0"/>
          </a:p>
          <a:p>
            <a:r>
              <a:rPr lang="en-US" dirty="0"/>
              <a:t>[6] </a:t>
            </a:r>
            <a:r>
              <a:rPr lang="en-US" dirty="0">
                <a:hlinkClick r:id="rId4"/>
              </a:rPr>
              <a:t>https://gamma.umd.edu/researchdirections/autonomousdriving/trafdataset</a:t>
            </a:r>
            <a:endParaRPr lang="en-US" dirty="0"/>
          </a:p>
          <a:p>
            <a:endParaRPr lang="en-US" dirty="0"/>
          </a:p>
        </p:txBody>
      </p:sp>
      <p:sp>
        <p:nvSpPr>
          <p:cNvPr id="7" name="Date Placeholder 10">
            <a:extLst>
              <a:ext uri="{FF2B5EF4-FFF2-40B4-BE49-F238E27FC236}">
                <a16:creationId xmlns:a16="http://schemas.microsoft.com/office/drawing/2014/main" id="{3BD45CA8-724E-26A1-4B6B-68D4CDE7F8A9}"/>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BE70989A-BCDE-73EF-F87D-E4C0A524C13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A58957E6-35D2-9D48-23A1-CE167A927EB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24</a:t>
            </a:fld>
            <a:endParaRPr lang="en-US" sz="1800" dirty="0"/>
          </a:p>
        </p:txBody>
      </p:sp>
    </p:spTree>
    <p:extLst>
      <p:ext uri="{BB962C8B-B14F-4D97-AF65-F5344CB8AC3E}">
        <p14:creationId xmlns:p14="http://schemas.microsoft.com/office/powerpoint/2010/main" val="166191693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352F35A-3CB1-954E-CF0F-B7BE140D89ED}"/>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633B2D2-CF8C-8E5F-2BC9-66053261767E}"/>
              </a:ext>
            </a:extLst>
          </p:cNvPr>
          <p:cNvSpPr txBox="1"/>
          <p:nvPr/>
        </p:nvSpPr>
        <p:spPr>
          <a:xfrm>
            <a:off x="3386671" y="2409039"/>
            <a:ext cx="7602583" cy="1569660"/>
          </a:xfrm>
          <a:prstGeom prst="rect">
            <a:avLst/>
          </a:prstGeom>
          <a:noFill/>
        </p:spPr>
        <p:txBody>
          <a:bodyPr wrap="square" rtlCol="0">
            <a:spAutoFit/>
          </a:bodyPr>
          <a:lstStyle/>
          <a:p>
            <a:r>
              <a:rPr lang="en-US" sz="9600" dirty="0"/>
              <a:t>Thank You</a:t>
            </a:r>
            <a:endParaRPr lang="en-001" sz="9600" dirty="0"/>
          </a:p>
        </p:txBody>
      </p:sp>
      <p:sp>
        <p:nvSpPr>
          <p:cNvPr id="7" name="Date Placeholder 10">
            <a:extLst>
              <a:ext uri="{FF2B5EF4-FFF2-40B4-BE49-F238E27FC236}">
                <a16:creationId xmlns:a16="http://schemas.microsoft.com/office/drawing/2014/main" id="{2479181A-4514-E99D-8A58-25199F8DCA83}"/>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4DEF76B8-F7CC-1B8A-3943-59858739C737}"/>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2B45591F-7621-345B-BDB4-CF9A2E5C85F7}"/>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25</a:t>
            </a:fld>
            <a:endParaRPr lang="en-US" sz="1800" dirty="0"/>
          </a:p>
        </p:txBody>
      </p:sp>
    </p:spTree>
    <p:extLst>
      <p:ext uri="{BB962C8B-B14F-4D97-AF65-F5344CB8AC3E}">
        <p14:creationId xmlns:p14="http://schemas.microsoft.com/office/powerpoint/2010/main" val="479293435"/>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B0F4144-DBA9-EC5F-E413-409BFFBAE50E}"/>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4FE0827-3D19-7C21-F466-BBE437229B94}"/>
              </a:ext>
            </a:extLst>
          </p:cNvPr>
          <p:cNvSpPr txBox="1"/>
          <p:nvPr/>
        </p:nvSpPr>
        <p:spPr>
          <a:xfrm>
            <a:off x="4745208" y="2487417"/>
            <a:ext cx="4150598" cy="1569660"/>
          </a:xfrm>
          <a:prstGeom prst="rect">
            <a:avLst/>
          </a:prstGeom>
          <a:noFill/>
        </p:spPr>
        <p:txBody>
          <a:bodyPr wrap="square" rtlCol="0">
            <a:spAutoFit/>
          </a:bodyPr>
          <a:lstStyle/>
          <a:p>
            <a:r>
              <a:rPr lang="en-US" sz="9600" dirty="0"/>
              <a:t>Q/A</a:t>
            </a:r>
            <a:endParaRPr lang="en-001" sz="9600" dirty="0"/>
          </a:p>
        </p:txBody>
      </p:sp>
      <p:sp>
        <p:nvSpPr>
          <p:cNvPr id="7" name="Date Placeholder 10">
            <a:extLst>
              <a:ext uri="{FF2B5EF4-FFF2-40B4-BE49-F238E27FC236}">
                <a16:creationId xmlns:a16="http://schemas.microsoft.com/office/drawing/2014/main" id="{6ED01A34-BDD2-A71E-56DF-343C02F8C3B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EBB23BA3-BE41-4E86-899A-074C25FBF190}"/>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5D8CA390-179E-F06D-F675-5DFD4793499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26</a:t>
            </a:fld>
            <a:endParaRPr lang="en-US" sz="1800" dirty="0"/>
          </a:p>
        </p:txBody>
      </p:sp>
    </p:spTree>
    <p:extLst>
      <p:ext uri="{BB962C8B-B14F-4D97-AF65-F5344CB8AC3E}">
        <p14:creationId xmlns:p14="http://schemas.microsoft.com/office/powerpoint/2010/main" val="20004363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7E43483-A08F-C38A-06D6-6D1BBE613566}"/>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Introduction</a:t>
            </a:r>
          </a:p>
        </p:txBody>
      </p:sp>
      <p:sp>
        <p:nvSpPr>
          <p:cNvPr id="11" name="TextBox 10">
            <a:extLst>
              <a:ext uri="{FF2B5EF4-FFF2-40B4-BE49-F238E27FC236}">
                <a16:creationId xmlns:a16="http://schemas.microsoft.com/office/drawing/2014/main" id="{37462923-4CA7-1815-E915-5D4685AE5AC2}"/>
              </a:ext>
            </a:extLst>
          </p:cNvPr>
          <p:cNvSpPr txBox="1"/>
          <p:nvPr/>
        </p:nvSpPr>
        <p:spPr>
          <a:xfrm>
            <a:off x="382461" y="1018673"/>
            <a:ext cx="11400235" cy="1569660"/>
          </a:xfrm>
          <a:prstGeom prst="rect">
            <a:avLst/>
          </a:prstGeom>
          <a:noFill/>
        </p:spPr>
        <p:txBody>
          <a:bodyPr wrap="square" rtlCol="0">
            <a:spAutoFit/>
          </a:bodyPr>
          <a:lstStyle/>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Trajectory refers to a path that a vehicle moves through space over time.</a:t>
            </a:r>
          </a:p>
          <a:p>
            <a:pPr marL="285750" indent="-285750" algn="just">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For of an autonomous vehicle, trajectory not only the route but also it’s motion—speed, acceleration, and direction etc.</a:t>
            </a:r>
          </a:p>
        </p:txBody>
      </p:sp>
      <p:sp>
        <p:nvSpPr>
          <p:cNvPr id="15" name="TextBox 14">
            <a:extLst>
              <a:ext uri="{FF2B5EF4-FFF2-40B4-BE49-F238E27FC236}">
                <a16:creationId xmlns:a16="http://schemas.microsoft.com/office/drawing/2014/main" id="{61DBFC37-95F7-DBB1-AB0A-C381A48D7B33}"/>
              </a:ext>
            </a:extLst>
          </p:cNvPr>
          <p:cNvSpPr txBox="1"/>
          <p:nvPr/>
        </p:nvSpPr>
        <p:spPr>
          <a:xfrm>
            <a:off x="3989355" y="5432342"/>
            <a:ext cx="4186445" cy="338554"/>
          </a:xfrm>
          <a:prstGeom prst="rect">
            <a:avLst/>
          </a:prstGeom>
          <a:noFill/>
        </p:spPr>
        <p:txBody>
          <a:bodyPr wrap="square" rtlCol="0">
            <a:spAutoFit/>
          </a:bodyPr>
          <a:lstStyle/>
          <a:p>
            <a:r>
              <a:rPr lang="en-US" sz="1600" dirty="0"/>
              <a:t>Fig – 1: Some Trajectories of Various Vehicle [5].</a:t>
            </a:r>
            <a:endParaRPr lang="en-001" sz="1600" dirty="0"/>
          </a:p>
        </p:txBody>
      </p:sp>
      <p:pic>
        <p:nvPicPr>
          <p:cNvPr id="4" name="Picture 3" descr="A car and bicycle in front of a building&#10;&#10;Description automatically generated">
            <a:extLst>
              <a:ext uri="{FF2B5EF4-FFF2-40B4-BE49-F238E27FC236}">
                <a16:creationId xmlns:a16="http://schemas.microsoft.com/office/drawing/2014/main" id="{D4509A06-45C0-7393-17BF-050FE14934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4355" y="3074946"/>
            <a:ext cx="3562832" cy="2007062"/>
          </a:xfrm>
          <a:prstGeom prst="rect">
            <a:avLst/>
          </a:prstGeom>
        </p:spPr>
      </p:pic>
      <p:pic>
        <p:nvPicPr>
          <p:cNvPr id="6" name="Picture 5" descr="A group of people on a road&#10;&#10;Description automatically generated">
            <a:extLst>
              <a:ext uri="{FF2B5EF4-FFF2-40B4-BE49-F238E27FC236}">
                <a16:creationId xmlns:a16="http://schemas.microsoft.com/office/drawing/2014/main" id="{57EC4594-FFDD-0B5D-0B31-51BE3D1A06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133" y="3074946"/>
            <a:ext cx="3562832" cy="2007062"/>
          </a:xfrm>
          <a:prstGeom prst="rect">
            <a:avLst/>
          </a:prstGeom>
        </p:spPr>
      </p:pic>
      <p:sp>
        <p:nvSpPr>
          <p:cNvPr id="10" name="Date Placeholder 10">
            <a:extLst>
              <a:ext uri="{FF2B5EF4-FFF2-40B4-BE49-F238E27FC236}">
                <a16:creationId xmlns:a16="http://schemas.microsoft.com/office/drawing/2014/main" id="{D964E19D-C278-EF50-2D5E-EB6D679775A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2" name="Footer Placeholder 11">
            <a:extLst>
              <a:ext uri="{FF2B5EF4-FFF2-40B4-BE49-F238E27FC236}">
                <a16:creationId xmlns:a16="http://schemas.microsoft.com/office/drawing/2014/main" id="{73C3BB24-25F4-10FC-6258-36473170E99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4" name="Slide Number Placeholder 12">
            <a:extLst>
              <a:ext uri="{FF2B5EF4-FFF2-40B4-BE49-F238E27FC236}">
                <a16:creationId xmlns:a16="http://schemas.microsoft.com/office/drawing/2014/main" id="{B0F8D79B-45B8-2361-3B8C-41E3DB7CFD7F}"/>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3</a:t>
            </a:fld>
            <a:endParaRPr lang="en-US" sz="1800" dirty="0"/>
          </a:p>
        </p:txBody>
      </p:sp>
    </p:spTree>
    <p:extLst>
      <p:ext uri="{BB962C8B-B14F-4D97-AF65-F5344CB8AC3E}">
        <p14:creationId xmlns:p14="http://schemas.microsoft.com/office/powerpoint/2010/main" val="354423182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999A98-CD73-E886-AD8C-CC791524F172}"/>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Introduction (CONT’D)</a:t>
            </a:r>
          </a:p>
        </p:txBody>
      </p:sp>
      <p:sp>
        <p:nvSpPr>
          <p:cNvPr id="6" name="TextBox 5">
            <a:extLst>
              <a:ext uri="{FF2B5EF4-FFF2-40B4-BE49-F238E27FC236}">
                <a16:creationId xmlns:a16="http://schemas.microsoft.com/office/drawing/2014/main" id="{ABBACE9D-AFAD-1F63-1AE2-B809B33B6FAE}"/>
              </a:ext>
            </a:extLst>
          </p:cNvPr>
          <p:cNvSpPr txBox="1"/>
          <p:nvPr/>
        </p:nvSpPr>
        <p:spPr>
          <a:xfrm>
            <a:off x="669844" y="1161584"/>
            <a:ext cx="10446648" cy="1200329"/>
          </a:xfrm>
          <a:prstGeom prst="rect">
            <a:avLst/>
          </a:prstGeom>
          <a:noFill/>
        </p:spPr>
        <p:txBody>
          <a:bodyPr wrap="square" rtlCol="0">
            <a:spAutoFit/>
          </a:bodyPr>
          <a:lstStyle/>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Mixed traffic environment consists of different types of road users, such as pedestrians, bicycles, motorcycles, cars, and buses, share the same space and interact with each other.</a:t>
            </a:r>
          </a:p>
        </p:txBody>
      </p:sp>
      <p:pic>
        <p:nvPicPr>
          <p:cNvPr id="8" name="Picture 7">
            <a:extLst>
              <a:ext uri="{FF2B5EF4-FFF2-40B4-BE49-F238E27FC236}">
                <a16:creationId xmlns:a16="http://schemas.microsoft.com/office/drawing/2014/main" id="{E4B09CDA-9D77-01A7-BB20-CAE79853F91D}"/>
              </a:ext>
            </a:extLst>
          </p:cNvPr>
          <p:cNvPicPr>
            <a:picLocks noChangeAspect="1"/>
          </p:cNvPicPr>
          <p:nvPr/>
        </p:nvPicPr>
        <p:blipFill>
          <a:blip r:embed="rId2"/>
          <a:stretch>
            <a:fillRect/>
          </a:stretch>
        </p:blipFill>
        <p:spPr>
          <a:xfrm>
            <a:off x="3684598" y="2419931"/>
            <a:ext cx="4822804" cy="3224234"/>
          </a:xfrm>
          <a:prstGeom prst="rect">
            <a:avLst/>
          </a:prstGeom>
        </p:spPr>
      </p:pic>
      <p:sp>
        <p:nvSpPr>
          <p:cNvPr id="9" name="TextBox 8">
            <a:extLst>
              <a:ext uri="{FF2B5EF4-FFF2-40B4-BE49-F238E27FC236}">
                <a16:creationId xmlns:a16="http://schemas.microsoft.com/office/drawing/2014/main" id="{62172166-3D87-C10E-2D46-15DAE3690CDC}"/>
              </a:ext>
            </a:extLst>
          </p:cNvPr>
          <p:cNvSpPr txBox="1"/>
          <p:nvPr/>
        </p:nvSpPr>
        <p:spPr>
          <a:xfrm>
            <a:off x="4433851" y="5713421"/>
            <a:ext cx="4186445" cy="338554"/>
          </a:xfrm>
          <a:prstGeom prst="rect">
            <a:avLst/>
          </a:prstGeom>
          <a:noFill/>
        </p:spPr>
        <p:txBody>
          <a:bodyPr wrap="square" rtlCol="0">
            <a:spAutoFit/>
          </a:bodyPr>
          <a:lstStyle/>
          <a:p>
            <a:r>
              <a:rPr lang="en-US" sz="1600" dirty="0"/>
              <a:t>Fig – 2: Mixed Traffic Environment [1].</a:t>
            </a:r>
            <a:endParaRPr lang="en-001" sz="1600" dirty="0"/>
          </a:p>
        </p:txBody>
      </p:sp>
      <p:sp>
        <p:nvSpPr>
          <p:cNvPr id="10" name="Date Placeholder 10">
            <a:extLst>
              <a:ext uri="{FF2B5EF4-FFF2-40B4-BE49-F238E27FC236}">
                <a16:creationId xmlns:a16="http://schemas.microsoft.com/office/drawing/2014/main" id="{D58D763C-F69B-EAF2-7EB8-B16960C9D0D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1" name="Footer Placeholder 11">
            <a:extLst>
              <a:ext uri="{FF2B5EF4-FFF2-40B4-BE49-F238E27FC236}">
                <a16:creationId xmlns:a16="http://schemas.microsoft.com/office/drawing/2014/main" id="{65C858DD-D918-FC6D-89E8-582E739EE5F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49B82D66-5287-4927-14E4-3CB603C23CF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4</a:t>
            </a:fld>
            <a:endParaRPr lang="en-US" sz="1800" dirty="0"/>
          </a:p>
        </p:txBody>
      </p:sp>
    </p:spTree>
    <p:extLst>
      <p:ext uri="{BB962C8B-B14F-4D97-AF65-F5344CB8AC3E}">
        <p14:creationId xmlns:p14="http://schemas.microsoft.com/office/powerpoint/2010/main" val="60710544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A4A6C1-A1AF-17A6-38B1-C863586E0916}"/>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a:t>
            </a:r>
          </a:p>
        </p:txBody>
      </p:sp>
      <p:sp>
        <p:nvSpPr>
          <p:cNvPr id="12" name="TextBox 11">
            <a:extLst>
              <a:ext uri="{FF2B5EF4-FFF2-40B4-BE49-F238E27FC236}">
                <a16:creationId xmlns:a16="http://schemas.microsoft.com/office/drawing/2014/main" id="{57AB10AA-44D7-FF1F-FE0C-B6993F92AB07}"/>
              </a:ext>
            </a:extLst>
          </p:cNvPr>
          <p:cNvSpPr txBox="1"/>
          <p:nvPr/>
        </p:nvSpPr>
        <p:spPr>
          <a:xfrm>
            <a:off x="367937" y="1045028"/>
            <a:ext cx="11456126" cy="1354217"/>
          </a:xfrm>
          <a:prstGeom prst="rect">
            <a:avLst/>
          </a:prstGeom>
          <a:noFill/>
        </p:spPr>
        <p:txBody>
          <a:bodyPr wrap="square" rtlCol="0">
            <a:spAutoFit/>
          </a:bodyPr>
          <a:lstStyle/>
          <a:p>
            <a:r>
              <a:rPr lang="en-US" sz="3200" b="1" i="0" dirty="0" err="1">
                <a:solidFill>
                  <a:srgbClr val="000000"/>
                </a:solidFill>
                <a:effectLst/>
                <a:latin typeface="Times New Roman" panose="02020603050405020304" pitchFamily="18" charset="0"/>
                <a:cs typeface="Times New Roman" panose="02020603050405020304" pitchFamily="18" charset="0"/>
              </a:rPr>
              <a:t>TrafficPredict</a:t>
            </a:r>
            <a:r>
              <a:rPr lang="en-US" sz="3200" b="1" i="0" dirty="0">
                <a:solidFill>
                  <a:srgbClr val="000000"/>
                </a:solidFill>
                <a:effectLst/>
                <a:latin typeface="Times New Roman" panose="02020603050405020304" pitchFamily="18" charset="0"/>
                <a:cs typeface="Times New Roman" panose="02020603050405020304" pitchFamily="18" charset="0"/>
              </a:rPr>
              <a:t>: Trajectory Prediction for Heterogeneous Traffic-Agents</a:t>
            </a:r>
            <a:r>
              <a:rPr lang="en-US" sz="3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[2]</a:t>
            </a:r>
            <a:br>
              <a:rPr lang="en-US" dirty="0"/>
            </a:br>
            <a:endParaRPr lang="en-001" dirty="0"/>
          </a:p>
        </p:txBody>
      </p:sp>
      <p:sp>
        <p:nvSpPr>
          <p:cNvPr id="14" name="Google Shape;113;p18">
            <a:extLst>
              <a:ext uri="{FF2B5EF4-FFF2-40B4-BE49-F238E27FC236}">
                <a16:creationId xmlns:a16="http://schemas.microsoft.com/office/drawing/2014/main" id="{7AC8D4F0-5B26-FE0C-13BB-2A986B6EE46A}"/>
              </a:ext>
            </a:extLst>
          </p:cNvPr>
          <p:cNvSpPr txBox="1"/>
          <p:nvPr/>
        </p:nvSpPr>
        <p:spPr>
          <a:xfrm>
            <a:off x="662319" y="2067432"/>
            <a:ext cx="11161744" cy="3785621"/>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Using previous state-of-the-art approaches in accuracy for trajectory prediction in heterogeneous traffic</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Offer real-time performance without assumptions about traffic conditions or the number of agents. </a:t>
            </a:r>
          </a:p>
          <a:p>
            <a:pPr marL="146050" lvl="0" algn="just" rtl="0">
              <a:lnSpc>
                <a:spcPct val="150000"/>
              </a:lnSpc>
              <a:spcBef>
                <a:spcPts val="0"/>
              </a:spcBef>
              <a:spcAft>
                <a:spcPts val="0"/>
              </a:spcAft>
              <a:buSzPts val="1300"/>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The accuracy varies with traffic conditions and the historical data available.</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Future improvements will consider additional constraints such as lane directions, traffic signals, and rules.</a:t>
            </a:r>
          </a:p>
        </p:txBody>
      </p:sp>
      <p:sp>
        <p:nvSpPr>
          <p:cNvPr id="9" name="Date Placeholder 10">
            <a:extLst>
              <a:ext uri="{FF2B5EF4-FFF2-40B4-BE49-F238E27FC236}">
                <a16:creationId xmlns:a16="http://schemas.microsoft.com/office/drawing/2014/main" id="{4464F20A-183A-2C2F-17A3-E710FB605C0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0" name="Footer Placeholder 11">
            <a:extLst>
              <a:ext uri="{FF2B5EF4-FFF2-40B4-BE49-F238E27FC236}">
                <a16:creationId xmlns:a16="http://schemas.microsoft.com/office/drawing/2014/main" id="{FCFE3E27-AC1A-41D3-F058-810EDABD9851}"/>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2FE989F1-6C0E-A901-2822-A578384F4371}"/>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5</a:t>
            </a:fld>
            <a:endParaRPr lang="en-US" sz="1800" dirty="0"/>
          </a:p>
        </p:txBody>
      </p:sp>
    </p:spTree>
    <p:extLst>
      <p:ext uri="{BB962C8B-B14F-4D97-AF65-F5344CB8AC3E}">
        <p14:creationId xmlns:p14="http://schemas.microsoft.com/office/powerpoint/2010/main" val="78829155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CD940D4-928A-9C43-1A5F-4DA01FA375A3}"/>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 (CONT’D)</a:t>
            </a:r>
          </a:p>
        </p:txBody>
      </p:sp>
      <p:sp>
        <p:nvSpPr>
          <p:cNvPr id="6" name="TextBox 5">
            <a:extLst>
              <a:ext uri="{FF2B5EF4-FFF2-40B4-BE49-F238E27FC236}">
                <a16:creationId xmlns:a16="http://schemas.microsoft.com/office/drawing/2014/main" id="{7428868D-F014-921F-3733-44CEF809EB43}"/>
              </a:ext>
            </a:extLst>
          </p:cNvPr>
          <p:cNvSpPr txBox="1"/>
          <p:nvPr/>
        </p:nvSpPr>
        <p:spPr>
          <a:xfrm>
            <a:off x="367937" y="1045028"/>
            <a:ext cx="11456126" cy="1354217"/>
          </a:xfrm>
          <a:prstGeom prst="rect">
            <a:avLst/>
          </a:prstGeom>
          <a:noFill/>
        </p:spPr>
        <p:txBody>
          <a:bodyPr wrap="square" rtlCol="0">
            <a:spAutoFit/>
          </a:bodyPr>
          <a:lstStyle/>
          <a:p>
            <a:r>
              <a:rPr lang="en-US" sz="3200" b="1" i="0" dirty="0">
                <a:solidFill>
                  <a:srgbClr val="000000"/>
                </a:solidFill>
                <a:effectLst/>
                <a:latin typeface="Times New Roman" panose="02020603050405020304" pitchFamily="18" charset="0"/>
                <a:cs typeface="Times New Roman" panose="02020603050405020304" pitchFamily="18" charset="0"/>
              </a:rPr>
              <a:t>Interactive Trajectory Prediction for Autonomous Driving via</a:t>
            </a:r>
          </a:p>
          <a:p>
            <a:r>
              <a:rPr lang="en-US" sz="3200" b="1" i="0" dirty="0">
                <a:solidFill>
                  <a:srgbClr val="000000"/>
                </a:solidFill>
                <a:effectLst/>
                <a:latin typeface="Times New Roman" panose="02020603050405020304" pitchFamily="18" charset="0"/>
                <a:cs typeface="Times New Roman" panose="02020603050405020304" pitchFamily="18" charset="0"/>
              </a:rPr>
              <a:t>Recurrent Meta Program Induction Network </a:t>
            </a:r>
            <a:r>
              <a:rPr lang="en-US" sz="2000" dirty="0">
                <a:latin typeface="Times New Roman" panose="02020603050405020304" pitchFamily="18" charset="0"/>
                <a:cs typeface="Times New Roman" panose="02020603050405020304" pitchFamily="18" charset="0"/>
              </a:rPr>
              <a:t>[3]</a:t>
            </a:r>
            <a:br>
              <a:rPr lang="en-US" dirty="0"/>
            </a:br>
            <a:endParaRPr lang="en-001" dirty="0"/>
          </a:p>
        </p:txBody>
      </p:sp>
      <p:sp>
        <p:nvSpPr>
          <p:cNvPr id="7" name="Google Shape;113;p18">
            <a:extLst>
              <a:ext uri="{FF2B5EF4-FFF2-40B4-BE49-F238E27FC236}">
                <a16:creationId xmlns:a16="http://schemas.microsoft.com/office/drawing/2014/main" id="{C5FAA50C-5316-947B-F002-711CA689C34B}"/>
              </a:ext>
            </a:extLst>
          </p:cNvPr>
          <p:cNvSpPr txBox="1"/>
          <p:nvPr/>
        </p:nvSpPr>
        <p:spPr>
          <a:xfrm>
            <a:off x="662318" y="2119684"/>
            <a:ext cx="11068127" cy="3554789"/>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 :</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Use traditional kernel methods in predicting the trajectory of human-driven cars, achieving lower mean error rates in trajectory prediction for both longitudinal and lateral directions.</a:t>
            </a:r>
          </a:p>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Future developments are needed for a more advanced generator and observer structure to further reduce prediction errors and to extend the framework to more general scenarios, such as turns at intersections and highway merging.</a:t>
            </a:r>
          </a:p>
        </p:txBody>
      </p:sp>
      <p:sp>
        <p:nvSpPr>
          <p:cNvPr id="8" name="Date Placeholder 10">
            <a:extLst>
              <a:ext uri="{FF2B5EF4-FFF2-40B4-BE49-F238E27FC236}">
                <a16:creationId xmlns:a16="http://schemas.microsoft.com/office/drawing/2014/main" id="{275DE366-CD1A-F673-9008-48B1CE116EF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9" name="Footer Placeholder 11">
            <a:extLst>
              <a:ext uri="{FF2B5EF4-FFF2-40B4-BE49-F238E27FC236}">
                <a16:creationId xmlns:a16="http://schemas.microsoft.com/office/drawing/2014/main" id="{6690C1DB-FDC5-696F-AA57-D4BD2591A1F4}"/>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0" name="Slide Number Placeholder 12">
            <a:extLst>
              <a:ext uri="{FF2B5EF4-FFF2-40B4-BE49-F238E27FC236}">
                <a16:creationId xmlns:a16="http://schemas.microsoft.com/office/drawing/2014/main" id="{3DF0EECF-53D1-4052-1961-E6331EF3ACE4}"/>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6</a:t>
            </a:fld>
            <a:endParaRPr lang="en-US" sz="1800" dirty="0"/>
          </a:p>
        </p:txBody>
      </p:sp>
    </p:spTree>
    <p:extLst>
      <p:ext uri="{BB962C8B-B14F-4D97-AF65-F5344CB8AC3E}">
        <p14:creationId xmlns:p14="http://schemas.microsoft.com/office/powerpoint/2010/main" val="175143558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F1785A0-B7C1-2434-77F6-9776A410A8F5}"/>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 (CONT’D)</a:t>
            </a:r>
          </a:p>
        </p:txBody>
      </p:sp>
      <p:sp>
        <p:nvSpPr>
          <p:cNvPr id="7" name="TextBox 6">
            <a:extLst>
              <a:ext uri="{FF2B5EF4-FFF2-40B4-BE49-F238E27FC236}">
                <a16:creationId xmlns:a16="http://schemas.microsoft.com/office/drawing/2014/main" id="{B38C5A6A-A26A-8E1F-610A-EC0E49B1CE03}"/>
              </a:ext>
            </a:extLst>
          </p:cNvPr>
          <p:cNvSpPr txBox="1"/>
          <p:nvPr/>
        </p:nvSpPr>
        <p:spPr>
          <a:xfrm>
            <a:off x="367937" y="1045028"/>
            <a:ext cx="11456126" cy="1354217"/>
          </a:xfrm>
          <a:prstGeom prst="rect">
            <a:avLst/>
          </a:prstGeom>
          <a:noFill/>
        </p:spPr>
        <p:txBody>
          <a:bodyPr wrap="square" rtlCol="0">
            <a:spAutoFit/>
          </a:bodyPr>
          <a:lstStyle/>
          <a:p>
            <a:r>
              <a:rPr lang="en-US" sz="3200" b="1" i="0" dirty="0">
                <a:solidFill>
                  <a:srgbClr val="000000"/>
                </a:solidFill>
                <a:effectLst/>
                <a:latin typeface="Times New Roman" panose="02020603050405020304" pitchFamily="18" charset="0"/>
                <a:cs typeface="Times New Roman" panose="02020603050405020304" pitchFamily="18" charset="0"/>
              </a:rPr>
              <a:t>Probabilistic Trajectory Prediction for Autonomous Vehicles with Attentive Recurrent Neural Process </a:t>
            </a:r>
            <a:r>
              <a:rPr lang="en-US" sz="2000" dirty="0">
                <a:latin typeface="Times New Roman" panose="02020603050405020304" pitchFamily="18" charset="0"/>
                <a:cs typeface="Times New Roman" panose="02020603050405020304" pitchFamily="18" charset="0"/>
              </a:rPr>
              <a:t>[4]</a:t>
            </a:r>
            <a:br>
              <a:rPr lang="en-US" dirty="0"/>
            </a:br>
            <a:endParaRPr lang="en-001" dirty="0"/>
          </a:p>
        </p:txBody>
      </p:sp>
      <p:sp>
        <p:nvSpPr>
          <p:cNvPr id="8" name="Google Shape;113;p18">
            <a:extLst>
              <a:ext uri="{FF2B5EF4-FFF2-40B4-BE49-F238E27FC236}">
                <a16:creationId xmlns:a16="http://schemas.microsoft.com/office/drawing/2014/main" id="{A8239056-0F4B-AD3D-DF78-24A22AB09E78}"/>
              </a:ext>
            </a:extLst>
          </p:cNvPr>
          <p:cNvSpPr txBox="1"/>
          <p:nvPr/>
        </p:nvSpPr>
        <p:spPr>
          <a:xfrm>
            <a:off x="662319" y="2080495"/>
            <a:ext cx="10867362" cy="3554789"/>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 :</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The Attentive Recurrent Neural Process (ARNP) proposed in the paper effectively captures sequential information traffic scenarios.</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ARNP outperforms several previous approaches in terms of prediction accuracy, variance, and probability expressiveness by predicting an explicit distribution.</a:t>
            </a:r>
          </a:p>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Future developments are needed for better recognize and adapt to poorly understood traffic.</a:t>
            </a:r>
          </a:p>
        </p:txBody>
      </p:sp>
      <p:sp>
        <p:nvSpPr>
          <p:cNvPr id="5" name="Date Placeholder 10">
            <a:extLst>
              <a:ext uri="{FF2B5EF4-FFF2-40B4-BE49-F238E27FC236}">
                <a16:creationId xmlns:a16="http://schemas.microsoft.com/office/drawing/2014/main" id="{2FC01B9E-016A-9B40-86BE-7DA053CA67B7}"/>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9" name="Footer Placeholder 11">
            <a:extLst>
              <a:ext uri="{FF2B5EF4-FFF2-40B4-BE49-F238E27FC236}">
                <a16:creationId xmlns:a16="http://schemas.microsoft.com/office/drawing/2014/main" id="{FD50B580-9F67-305E-4435-CE4F81504EF3}"/>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0" name="Slide Number Placeholder 12">
            <a:extLst>
              <a:ext uri="{FF2B5EF4-FFF2-40B4-BE49-F238E27FC236}">
                <a16:creationId xmlns:a16="http://schemas.microsoft.com/office/drawing/2014/main" id="{53BD20F0-AFC8-9986-9685-B49CBCBFAF7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7</a:t>
            </a:fld>
            <a:endParaRPr lang="en-US" sz="1800" dirty="0"/>
          </a:p>
        </p:txBody>
      </p:sp>
    </p:spTree>
    <p:extLst>
      <p:ext uri="{BB962C8B-B14F-4D97-AF65-F5344CB8AC3E}">
        <p14:creationId xmlns:p14="http://schemas.microsoft.com/office/powerpoint/2010/main" val="34738351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2756E4C-C461-76C1-AED6-15EC60715135}"/>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Challenges</a:t>
            </a:r>
          </a:p>
        </p:txBody>
      </p:sp>
      <p:sp>
        <p:nvSpPr>
          <p:cNvPr id="8" name="Explosion: 8 Points 7">
            <a:extLst>
              <a:ext uri="{FF2B5EF4-FFF2-40B4-BE49-F238E27FC236}">
                <a16:creationId xmlns:a16="http://schemas.microsoft.com/office/drawing/2014/main" id="{75328686-F327-2787-B0A2-293625E484B0}"/>
              </a:ext>
            </a:extLst>
          </p:cNvPr>
          <p:cNvSpPr/>
          <p:nvPr/>
        </p:nvSpPr>
        <p:spPr>
          <a:xfrm>
            <a:off x="564323" y="940461"/>
            <a:ext cx="3473373" cy="3255758"/>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Work on Urban Areas Consists of Mixed Traffics</a:t>
            </a:r>
            <a:endParaRPr lang="en-001" sz="2000" b="1" dirty="0">
              <a:solidFill>
                <a:schemeClr val="tx1"/>
              </a:solidFill>
            </a:endParaRPr>
          </a:p>
        </p:txBody>
      </p:sp>
      <p:sp>
        <p:nvSpPr>
          <p:cNvPr id="9" name="Explosion: 8 Points 8">
            <a:extLst>
              <a:ext uri="{FF2B5EF4-FFF2-40B4-BE49-F238E27FC236}">
                <a16:creationId xmlns:a16="http://schemas.microsoft.com/office/drawing/2014/main" id="{CFEA23FF-1BEE-839E-DC3C-B4A317931332}"/>
              </a:ext>
            </a:extLst>
          </p:cNvPr>
          <p:cNvSpPr/>
          <p:nvPr/>
        </p:nvSpPr>
        <p:spPr>
          <a:xfrm>
            <a:off x="4666611" y="1792979"/>
            <a:ext cx="3473373" cy="3380269"/>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Considering Driver Dynamic Behavior and Turning Radius</a:t>
            </a:r>
            <a:endParaRPr lang="en-001" sz="2000" b="1" dirty="0">
              <a:solidFill>
                <a:schemeClr val="tx1"/>
              </a:solidFill>
            </a:endParaRPr>
          </a:p>
        </p:txBody>
      </p:sp>
      <p:sp>
        <p:nvSpPr>
          <p:cNvPr id="5" name="Explosion: 8 Points 4">
            <a:extLst>
              <a:ext uri="{FF2B5EF4-FFF2-40B4-BE49-F238E27FC236}">
                <a16:creationId xmlns:a16="http://schemas.microsoft.com/office/drawing/2014/main" id="{C086D1F6-E567-DBBB-C1CD-5513800D3075}"/>
              </a:ext>
            </a:extLst>
          </p:cNvPr>
          <p:cNvSpPr/>
          <p:nvPr/>
        </p:nvSpPr>
        <p:spPr>
          <a:xfrm>
            <a:off x="8508989" y="3308271"/>
            <a:ext cx="3213463" cy="3030582"/>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Reduce Prediction Error</a:t>
            </a:r>
            <a:endParaRPr lang="en-001" sz="2000" b="1" dirty="0">
              <a:solidFill>
                <a:schemeClr val="tx1"/>
              </a:solidFill>
            </a:endParaRPr>
          </a:p>
        </p:txBody>
      </p:sp>
      <p:sp>
        <p:nvSpPr>
          <p:cNvPr id="6" name="Date Placeholder 10">
            <a:extLst>
              <a:ext uri="{FF2B5EF4-FFF2-40B4-BE49-F238E27FC236}">
                <a16:creationId xmlns:a16="http://schemas.microsoft.com/office/drawing/2014/main" id="{2EA70634-B068-8EEA-6298-27A1F16348B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0" name="Footer Placeholder 11">
            <a:extLst>
              <a:ext uri="{FF2B5EF4-FFF2-40B4-BE49-F238E27FC236}">
                <a16:creationId xmlns:a16="http://schemas.microsoft.com/office/drawing/2014/main" id="{7FAD24EC-2624-1CEC-B061-BCA9327FCE65}"/>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0A2941C7-425E-4340-4B84-7E25E79EBCCE}"/>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8</a:t>
            </a:fld>
            <a:endParaRPr lang="en-US" sz="1800" dirty="0"/>
          </a:p>
        </p:txBody>
      </p:sp>
    </p:spTree>
    <p:extLst>
      <p:ext uri="{BB962C8B-B14F-4D97-AF65-F5344CB8AC3E}">
        <p14:creationId xmlns:p14="http://schemas.microsoft.com/office/powerpoint/2010/main" val="21125844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325008-4CFA-911E-BDD7-EDBB0569AE30}"/>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Objectives</a:t>
            </a:r>
          </a:p>
        </p:txBody>
      </p:sp>
      <p:sp>
        <p:nvSpPr>
          <p:cNvPr id="8" name="TextBox 7">
            <a:extLst>
              <a:ext uri="{FF2B5EF4-FFF2-40B4-BE49-F238E27FC236}">
                <a16:creationId xmlns:a16="http://schemas.microsoft.com/office/drawing/2014/main" id="{0F02B54D-BB85-20B5-E0B4-536390376F43}"/>
              </a:ext>
            </a:extLst>
          </p:cNvPr>
          <p:cNvSpPr txBox="1"/>
          <p:nvPr/>
        </p:nvSpPr>
        <p:spPr>
          <a:xfrm>
            <a:off x="932015" y="1384787"/>
            <a:ext cx="9836331" cy="4093428"/>
          </a:xfrm>
          <a:prstGeom prst="rect">
            <a:avLst/>
          </a:prstGeom>
          <a:noFill/>
        </p:spPr>
        <p:txBody>
          <a:bodyPr wrap="square" rtlCol="0">
            <a:spAutoFit/>
          </a:bodyPr>
          <a:lstStyle/>
          <a:p>
            <a:pPr marL="914400" lvl="1" indent="-457200" algn="just">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Deals with mixed traffic environment consists of various cars, bicycles, bikes, buses, pedestrians, traffic lights etc. in an urban areas.</a:t>
            </a:r>
          </a:p>
          <a:p>
            <a:pPr marL="914400" lvl="1" indent="-457200" algn="just">
              <a:buFont typeface="Wingdings" panose="05000000000000000000" pitchFamily="2" charset="2"/>
              <a:buChar char="q"/>
            </a:pPr>
            <a:endParaRPr lang="en-US" sz="2800" dirty="0">
              <a:latin typeface="Times New Roman" panose="02020603050405020304" pitchFamily="18" charset="0"/>
              <a:cs typeface="Times New Roman" panose="02020603050405020304" pitchFamily="18" charset="0"/>
            </a:endParaRPr>
          </a:p>
          <a:p>
            <a:pPr marL="914400" lvl="1" indent="-457200" algn="just">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Considering driver dynamic behavior and turning radius.</a:t>
            </a:r>
          </a:p>
          <a:p>
            <a:pPr lvl="1" algn="just"/>
            <a:endParaRPr lang="en-US" sz="2800" dirty="0">
              <a:latin typeface="Times New Roman" panose="02020603050405020304" pitchFamily="18" charset="0"/>
              <a:cs typeface="Times New Roman" panose="02020603050405020304" pitchFamily="18" charset="0"/>
            </a:endParaRPr>
          </a:p>
          <a:p>
            <a:pPr marL="914400" lvl="1" indent="-457200" algn="just">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Also increasing the accuracy of the model is an obligatory part of my work.</a:t>
            </a:r>
          </a:p>
          <a:p>
            <a:endParaRPr lang="en-US" dirty="0"/>
          </a:p>
          <a:p>
            <a:pPr marL="285750" indent="-285750">
              <a:buFont typeface="Wingdings" panose="05000000000000000000" pitchFamily="2" charset="2"/>
              <a:buChar char="q"/>
            </a:pPr>
            <a:endParaRPr lang="en-001" dirty="0"/>
          </a:p>
        </p:txBody>
      </p:sp>
      <p:sp>
        <p:nvSpPr>
          <p:cNvPr id="5" name="Date Placeholder 10">
            <a:extLst>
              <a:ext uri="{FF2B5EF4-FFF2-40B4-BE49-F238E27FC236}">
                <a16:creationId xmlns:a16="http://schemas.microsoft.com/office/drawing/2014/main" id="{B7AC0318-343B-F721-73EB-ADD7703B503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6" name="Footer Placeholder 11">
            <a:extLst>
              <a:ext uri="{FF2B5EF4-FFF2-40B4-BE49-F238E27FC236}">
                <a16:creationId xmlns:a16="http://schemas.microsoft.com/office/drawing/2014/main" id="{9082C0E9-9C70-DF60-5030-D2A941A992A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8885669A-DC7B-3FA5-B0DC-6ADA0D953904}"/>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9</a:t>
            </a:fld>
            <a:endParaRPr lang="en-US" sz="1800" dirty="0"/>
          </a:p>
        </p:txBody>
      </p:sp>
    </p:spTree>
    <p:extLst>
      <p:ext uri="{BB962C8B-B14F-4D97-AF65-F5344CB8AC3E}">
        <p14:creationId xmlns:p14="http://schemas.microsoft.com/office/powerpoint/2010/main" val="700268493"/>
      </p:ext>
    </p:extLst>
  </p:cSld>
  <p:clrMapOvr>
    <a:masterClrMapping/>
  </p:clrMapOvr>
  <p:transition spd="slow">
    <p:push dir="u"/>
  </p:transition>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3825</TotalTime>
  <Words>1410</Words>
  <Application>Microsoft Office PowerPoint</Application>
  <PresentationFormat>Widescreen</PresentationFormat>
  <Paragraphs>264</Paragraphs>
  <Slides>26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Calibri</vt:lpstr>
      <vt:lpstr>Calibri Light</vt:lpstr>
      <vt:lpstr>Georgia</vt:lpstr>
      <vt:lpstr>Roboto</vt:lpstr>
      <vt:lpstr>Times New Roman</vt:lpstr>
      <vt:lpstr>TimesNewRomanPS-BoldMT</vt:lpstr>
      <vt:lpstr>TimesNewRomanPSMT</vt:lpstr>
      <vt:lpstr>Wingdings</vt:lpstr>
      <vt:lpstr>Retrospect</vt:lpstr>
      <vt:lpstr>Tentative Title: Integrative Trajectory Forecasting for Autonomous Vehicles in Mixed Traffic Environments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mLoc‑mRNA: predicting multiple sub‑cellular localization of mRNAs using random forest algorithm coupled with feature selection via elastic net</dc:title>
  <dc:creator>Rupak Chandra Bhowmick</dc:creator>
  <cp:lastModifiedBy>Nazmul Hossain Shanto</cp:lastModifiedBy>
  <cp:revision>88</cp:revision>
  <dcterms:created xsi:type="dcterms:W3CDTF">2023-03-09T08:28:36Z</dcterms:created>
  <dcterms:modified xsi:type="dcterms:W3CDTF">2024-04-27T04:44:00Z</dcterms:modified>
</cp:coreProperties>
</file>

<file path=docProps/thumbnail.jpeg>
</file>